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91" r:id="rId2"/>
    <p:sldId id="256" r:id="rId3"/>
    <p:sldId id="257" r:id="rId4"/>
    <p:sldId id="261" r:id="rId5"/>
    <p:sldId id="262" r:id="rId6"/>
    <p:sldId id="259" r:id="rId7"/>
    <p:sldId id="260" r:id="rId8"/>
    <p:sldId id="263" r:id="rId9"/>
    <p:sldId id="269" r:id="rId10"/>
    <p:sldId id="266" r:id="rId11"/>
    <p:sldId id="268" r:id="rId12"/>
    <p:sldId id="267" r:id="rId13"/>
    <p:sldId id="265" r:id="rId14"/>
    <p:sldId id="286" r:id="rId15"/>
    <p:sldId id="270" r:id="rId16"/>
    <p:sldId id="271" r:id="rId17"/>
    <p:sldId id="264" r:id="rId18"/>
    <p:sldId id="273" r:id="rId19"/>
    <p:sldId id="274" r:id="rId20"/>
    <p:sldId id="275" r:id="rId21"/>
    <p:sldId id="278" r:id="rId22"/>
    <p:sldId id="277" r:id="rId23"/>
    <p:sldId id="276" r:id="rId24"/>
    <p:sldId id="279" r:id="rId25"/>
    <p:sldId id="280" r:id="rId26"/>
    <p:sldId id="282" r:id="rId27"/>
    <p:sldId id="283" r:id="rId28"/>
    <p:sldId id="281" r:id="rId29"/>
    <p:sldId id="287" r:id="rId30"/>
    <p:sldId id="284" r:id="rId31"/>
    <p:sldId id="285" r:id="rId32"/>
    <p:sldId id="290"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5" autoAdjust="0"/>
    <p:restoredTop sz="94660"/>
  </p:normalViewPr>
  <p:slideViewPr>
    <p:cSldViewPr snapToGrid="0">
      <p:cViewPr varScale="1">
        <p:scale>
          <a:sx n="74" d="100"/>
          <a:sy n="74" d="100"/>
        </p:scale>
        <p:origin x="55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6D62EC-DEB5-422E-B9FE-BD866DC7FA75}" type="datetimeFigureOut">
              <a:rPr lang="en-US" smtClean="0"/>
              <a:t>06/06/2018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BD43A-5368-4354-9BEA-32A189F5E50A}" type="slidenum">
              <a:rPr lang="en-US" smtClean="0"/>
              <a:t>‹#›</a:t>
            </a:fld>
            <a:endParaRPr lang="en-US"/>
          </a:p>
        </p:txBody>
      </p:sp>
    </p:spTree>
    <p:extLst>
      <p:ext uri="{BB962C8B-B14F-4D97-AF65-F5344CB8AC3E}">
        <p14:creationId xmlns:p14="http://schemas.microsoft.com/office/powerpoint/2010/main" val="398258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D62EC-DEB5-422E-B9FE-BD866DC7FA75}" type="datetimeFigureOut">
              <a:rPr lang="en-US" smtClean="0"/>
              <a:t>06/06/2018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BD43A-5368-4354-9BEA-32A189F5E50A}" type="slidenum">
              <a:rPr lang="en-US" smtClean="0"/>
              <a:t>‹#›</a:t>
            </a:fld>
            <a:endParaRPr lang="en-US"/>
          </a:p>
        </p:txBody>
      </p:sp>
    </p:spTree>
    <p:extLst>
      <p:ext uri="{BB962C8B-B14F-4D97-AF65-F5344CB8AC3E}">
        <p14:creationId xmlns:p14="http://schemas.microsoft.com/office/powerpoint/2010/main" val="3410261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D62EC-DEB5-422E-B9FE-BD866DC7FA75}" type="datetimeFigureOut">
              <a:rPr lang="en-US" smtClean="0"/>
              <a:t>06/06/2018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BD43A-5368-4354-9BEA-32A189F5E50A}" type="slidenum">
              <a:rPr lang="en-US" smtClean="0"/>
              <a:t>‹#›</a:t>
            </a:fld>
            <a:endParaRPr lang="en-US"/>
          </a:p>
        </p:txBody>
      </p:sp>
    </p:spTree>
    <p:extLst>
      <p:ext uri="{BB962C8B-B14F-4D97-AF65-F5344CB8AC3E}">
        <p14:creationId xmlns:p14="http://schemas.microsoft.com/office/powerpoint/2010/main" val="1272349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D62EC-DEB5-422E-B9FE-BD866DC7FA75}" type="datetimeFigureOut">
              <a:rPr lang="en-US" smtClean="0"/>
              <a:t>06/06/2018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BD43A-5368-4354-9BEA-32A189F5E50A}" type="slidenum">
              <a:rPr lang="en-US" smtClean="0"/>
              <a:t>‹#›</a:t>
            </a:fld>
            <a:endParaRPr lang="en-US"/>
          </a:p>
        </p:txBody>
      </p:sp>
    </p:spTree>
    <p:extLst>
      <p:ext uri="{BB962C8B-B14F-4D97-AF65-F5344CB8AC3E}">
        <p14:creationId xmlns:p14="http://schemas.microsoft.com/office/powerpoint/2010/main" val="268323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6D62EC-DEB5-422E-B9FE-BD866DC7FA75}" type="datetimeFigureOut">
              <a:rPr lang="en-US" smtClean="0"/>
              <a:t>06/06/2018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BD43A-5368-4354-9BEA-32A189F5E50A}" type="slidenum">
              <a:rPr lang="en-US" smtClean="0"/>
              <a:t>‹#›</a:t>
            </a:fld>
            <a:endParaRPr lang="en-US"/>
          </a:p>
        </p:txBody>
      </p:sp>
    </p:spTree>
    <p:extLst>
      <p:ext uri="{BB962C8B-B14F-4D97-AF65-F5344CB8AC3E}">
        <p14:creationId xmlns:p14="http://schemas.microsoft.com/office/powerpoint/2010/main" val="4176734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6D62EC-DEB5-422E-B9FE-BD866DC7FA75}" type="datetimeFigureOut">
              <a:rPr lang="en-US" smtClean="0"/>
              <a:t>06/06/2018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ABD43A-5368-4354-9BEA-32A189F5E50A}" type="slidenum">
              <a:rPr lang="en-US" smtClean="0"/>
              <a:t>‹#›</a:t>
            </a:fld>
            <a:endParaRPr lang="en-US"/>
          </a:p>
        </p:txBody>
      </p:sp>
    </p:spTree>
    <p:extLst>
      <p:ext uri="{BB962C8B-B14F-4D97-AF65-F5344CB8AC3E}">
        <p14:creationId xmlns:p14="http://schemas.microsoft.com/office/powerpoint/2010/main" val="3184030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6D62EC-DEB5-422E-B9FE-BD866DC7FA75}" type="datetimeFigureOut">
              <a:rPr lang="en-US" smtClean="0"/>
              <a:t>06/06/2018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ABD43A-5368-4354-9BEA-32A189F5E50A}" type="slidenum">
              <a:rPr lang="en-US" smtClean="0"/>
              <a:t>‹#›</a:t>
            </a:fld>
            <a:endParaRPr lang="en-US"/>
          </a:p>
        </p:txBody>
      </p:sp>
    </p:spTree>
    <p:extLst>
      <p:ext uri="{BB962C8B-B14F-4D97-AF65-F5344CB8AC3E}">
        <p14:creationId xmlns:p14="http://schemas.microsoft.com/office/powerpoint/2010/main" val="3600221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6D62EC-DEB5-422E-B9FE-BD866DC7FA75}" type="datetimeFigureOut">
              <a:rPr lang="en-US" smtClean="0"/>
              <a:t>06/06/2018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ABD43A-5368-4354-9BEA-32A189F5E50A}" type="slidenum">
              <a:rPr lang="en-US" smtClean="0"/>
              <a:t>‹#›</a:t>
            </a:fld>
            <a:endParaRPr lang="en-US"/>
          </a:p>
        </p:txBody>
      </p:sp>
    </p:spTree>
    <p:extLst>
      <p:ext uri="{BB962C8B-B14F-4D97-AF65-F5344CB8AC3E}">
        <p14:creationId xmlns:p14="http://schemas.microsoft.com/office/powerpoint/2010/main" val="78109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D62EC-DEB5-422E-B9FE-BD866DC7FA75}" type="datetimeFigureOut">
              <a:rPr lang="en-US" smtClean="0"/>
              <a:t>06/06/2018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ABD43A-5368-4354-9BEA-32A189F5E50A}" type="slidenum">
              <a:rPr lang="en-US" smtClean="0"/>
              <a:t>‹#›</a:t>
            </a:fld>
            <a:endParaRPr lang="en-US"/>
          </a:p>
        </p:txBody>
      </p:sp>
    </p:spTree>
    <p:extLst>
      <p:ext uri="{BB962C8B-B14F-4D97-AF65-F5344CB8AC3E}">
        <p14:creationId xmlns:p14="http://schemas.microsoft.com/office/powerpoint/2010/main" val="2975499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D62EC-DEB5-422E-B9FE-BD866DC7FA75}" type="datetimeFigureOut">
              <a:rPr lang="en-US" smtClean="0"/>
              <a:t>06/06/2018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ABD43A-5368-4354-9BEA-32A189F5E50A}" type="slidenum">
              <a:rPr lang="en-US" smtClean="0"/>
              <a:t>‹#›</a:t>
            </a:fld>
            <a:endParaRPr lang="en-US"/>
          </a:p>
        </p:txBody>
      </p:sp>
    </p:spTree>
    <p:extLst>
      <p:ext uri="{BB962C8B-B14F-4D97-AF65-F5344CB8AC3E}">
        <p14:creationId xmlns:p14="http://schemas.microsoft.com/office/powerpoint/2010/main" val="3119233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D62EC-DEB5-422E-B9FE-BD866DC7FA75}" type="datetimeFigureOut">
              <a:rPr lang="en-US" smtClean="0"/>
              <a:t>06/06/2018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ABD43A-5368-4354-9BEA-32A189F5E50A}" type="slidenum">
              <a:rPr lang="en-US" smtClean="0"/>
              <a:t>‹#›</a:t>
            </a:fld>
            <a:endParaRPr lang="en-US"/>
          </a:p>
        </p:txBody>
      </p:sp>
    </p:spTree>
    <p:extLst>
      <p:ext uri="{BB962C8B-B14F-4D97-AF65-F5344CB8AC3E}">
        <p14:creationId xmlns:p14="http://schemas.microsoft.com/office/powerpoint/2010/main" val="1130692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D62EC-DEB5-422E-B9FE-BD866DC7FA75}" type="datetimeFigureOut">
              <a:rPr lang="en-US" smtClean="0"/>
              <a:t>06/06/2018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ABD43A-5368-4354-9BEA-32A189F5E50A}" type="slidenum">
              <a:rPr lang="en-US" smtClean="0"/>
              <a:t>‹#›</a:t>
            </a:fld>
            <a:endParaRPr lang="en-US"/>
          </a:p>
        </p:txBody>
      </p:sp>
    </p:spTree>
    <p:extLst>
      <p:ext uri="{BB962C8B-B14F-4D97-AF65-F5344CB8AC3E}">
        <p14:creationId xmlns:p14="http://schemas.microsoft.com/office/powerpoint/2010/main" val="1763754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a:ln>
            <a:noFill/>
          </a:ln>
          <a:effectLst>
            <a:softEdge rad="112500"/>
          </a:effectLst>
        </p:spPr>
      </p:pic>
      <p:sp>
        <p:nvSpPr>
          <p:cNvPr id="6" name="Rectangle 5"/>
          <p:cNvSpPr/>
          <p:nvPr/>
        </p:nvSpPr>
        <p:spPr>
          <a:xfrm>
            <a:off x="3653248" y="2967335"/>
            <a:ext cx="4885505" cy="1569660"/>
          </a:xfrm>
          <a:prstGeom prst="rect">
            <a:avLst/>
          </a:prstGeom>
          <a:noFill/>
        </p:spPr>
        <p:txBody>
          <a:bodyPr wrap="none" lIns="91440" tIns="45720" rIns="91440" bIns="45720">
            <a:spAutoFit/>
          </a:bodyPr>
          <a:lstStyle/>
          <a:p>
            <a:pPr algn="ctr"/>
            <a:r>
              <a:rPr lang="en-US" sz="9600" b="0" cap="none" spc="0" dirty="0" smtClean="0">
                <a:ln w="0"/>
                <a:solidFill>
                  <a:schemeClr val="tx1"/>
                </a:solidFill>
                <a:effectLst>
                  <a:glow rad="63500">
                    <a:schemeClr val="accent5">
                      <a:satMod val="175000"/>
                      <a:alpha val="40000"/>
                    </a:schemeClr>
                  </a:glow>
                  <a:outerShdw blurRad="38100" dist="19050" dir="2700000" algn="tl" rotWithShape="0">
                    <a:schemeClr val="dk1">
                      <a:alpha val="40000"/>
                    </a:schemeClr>
                  </a:outerShdw>
                </a:effectLst>
              </a:rPr>
              <a:t>Welcome</a:t>
            </a:r>
            <a:endParaRPr lang="en-US" sz="9600" b="0" cap="none" spc="0" dirty="0">
              <a:ln w="0"/>
              <a:solidFill>
                <a:schemeClr val="tx1"/>
              </a:solidFill>
              <a:effectLst>
                <a:glow rad="63500">
                  <a:schemeClr val="accent5">
                    <a:satMod val="175000"/>
                    <a:alpha val="40000"/>
                  </a:schemeClr>
                </a:glow>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47850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Number of rows(</a:t>
            </a:r>
            <a:r>
              <a:rPr lang="en-US" i="1" dirty="0"/>
              <a:t>k</a:t>
            </a:r>
            <a:r>
              <a:rPr lang="en-US" dirty="0"/>
              <a:t>): 12</a:t>
            </a:r>
          </a:p>
          <a:p>
            <a:r>
              <a:rPr lang="en-US" dirty="0"/>
              <a:t>Number of columns(</a:t>
            </a:r>
            <a:r>
              <a:rPr lang="en-US" i="1" dirty="0"/>
              <a:t>s</a:t>
            </a:r>
            <a:r>
              <a:rPr lang="en-US" dirty="0"/>
              <a:t>): 20</a:t>
            </a:r>
          </a:p>
          <a:p>
            <a:r>
              <a:rPr lang="en-US" dirty="0"/>
              <a:t>Number of </a:t>
            </a:r>
            <a:r>
              <a:rPr lang="en-US" dirty="0" smtClean="0"/>
              <a:t>checks(</a:t>
            </a:r>
            <a:r>
              <a:rPr lang="en-US" i="1" dirty="0" err="1" smtClean="0"/>
              <a:t>ν</a:t>
            </a:r>
            <a:r>
              <a:rPr lang="en-US" i="1" baseline="-25000" dirty="0" err="1" smtClean="0"/>
              <a:t>c</a:t>
            </a:r>
            <a:r>
              <a:rPr lang="en-US" dirty="0" smtClean="0"/>
              <a:t>): </a:t>
            </a:r>
            <a:r>
              <a:rPr lang="en-US" dirty="0"/>
              <a:t>4</a:t>
            </a:r>
          </a:p>
          <a:p>
            <a:r>
              <a:rPr lang="en-US" dirty="0"/>
              <a:t>Number of </a:t>
            </a:r>
            <a:r>
              <a:rPr lang="en-US" dirty="0" smtClean="0"/>
              <a:t>row-groups(</a:t>
            </a:r>
            <a:r>
              <a:rPr lang="en-US" i="1" dirty="0" err="1" smtClean="0"/>
              <a:t>g</a:t>
            </a:r>
            <a:r>
              <a:rPr lang="en-US" i="1" baseline="-25000" dirty="0" err="1" smtClean="0"/>
              <a:t>k</a:t>
            </a:r>
            <a:r>
              <a:rPr lang="en-US" dirty="0" smtClean="0"/>
              <a:t>): </a:t>
            </a:r>
            <a:r>
              <a:rPr lang="en-US" dirty="0"/>
              <a:t>3</a:t>
            </a:r>
          </a:p>
          <a:p>
            <a:r>
              <a:rPr lang="en-US" dirty="0"/>
              <a:t>Number of </a:t>
            </a:r>
            <a:r>
              <a:rPr lang="en-US" dirty="0" smtClean="0"/>
              <a:t>column-groups(</a:t>
            </a:r>
            <a:r>
              <a:rPr lang="en-US" i="1" dirty="0" err="1" smtClean="0"/>
              <a:t>g</a:t>
            </a:r>
            <a:r>
              <a:rPr lang="en-US" i="1" baseline="-25000" dirty="0" err="1" smtClean="0"/>
              <a:t>s</a:t>
            </a:r>
            <a:r>
              <a:rPr lang="en-US" dirty="0" smtClean="0"/>
              <a:t>): </a:t>
            </a:r>
            <a:r>
              <a:rPr lang="en-US" dirty="0"/>
              <a:t>4</a:t>
            </a:r>
          </a:p>
          <a:p>
            <a:r>
              <a:rPr lang="en-US" dirty="0"/>
              <a:t>Number of new </a:t>
            </a:r>
            <a:r>
              <a:rPr lang="en-US" dirty="0" smtClean="0"/>
              <a:t>entries(</a:t>
            </a:r>
            <a:r>
              <a:rPr lang="en-US" i="1" dirty="0" err="1" smtClean="0"/>
              <a:t>v</a:t>
            </a:r>
            <a:r>
              <a:rPr lang="en-US" i="1" baseline="-25000" dirty="0" err="1" smtClean="0"/>
              <a:t>e</a:t>
            </a:r>
            <a:r>
              <a:rPr lang="en-US" dirty="0" smtClean="0"/>
              <a:t>): </a:t>
            </a:r>
            <a:r>
              <a:rPr lang="en-US" dirty="0"/>
              <a:t>104</a:t>
            </a:r>
          </a:p>
          <a:p>
            <a:r>
              <a:rPr lang="en-US" dirty="0"/>
              <a:t>Number of plots allocated to checks per </a:t>
            </a:r>
            <a:r>
              <a:rPr lang="en-US" dirty="0" smtClean="0"/>
              <a:t>block(</a:t>
            </a:r>
            <a:r>
              <a:rPr lang="en-US" i="1" dirty="0" err="1" smtClean="0"/>
              <a:t>ν</a:t>
            </a:r>
            <a:r>
              <a:rPr lang="en-US" i="1" baseline="-25000" dirty="0" err="1" smtClean="0"/>
              <a:t>gkgs</a:t>
            </a:r>
            <a:r>
              <a:rPr lang="en-US" dirty="0" smtClean="0"/>
              <a:t>): variable</a:t>
            </a:r>
            <a:endParaRPr lang="en-US" dirty="0"/>
          </a:p>
        </p:txBody>
      </p:sp>
      <p:sp>
        <p:nvSpPr>
          <p:cNvPr id="5" name="Title 1"/>
          <p:cNvSpPr>
            <a:spLocks noGrp="1"/>
          </p:cNvSpPr>
          <p:nvPr>
            <p:ph type="title"/>
          </p:nvPr>
        </p:nvSpPr>
        <p:spPr>
          <a:xfrm>
            <a:off x="838200" y="365125"/>
            <a:ext cx="10515600" cy="1325563"/>
          </a:xfrm>
        </p:spPr>
        <p:txBody>
          <a:bodyPr/>
          <a:lstStyle/>
          <a:p>
            <a:r>
              <a:rPr lang="en-US" b="1" dirty="0" smtClean="0"/>
              <a:t>Materials and Methods: Trial setup</a:t>
            </a:r>
            <a:endParaRPr lang="en-US" b="1" dirty="0"/>
          </a:p>
        </p:txBody>
      </p:sp>
    </p:spTree>
    <p:extLst>
      <p:ext uri="{BB962C8B-B14F-4D97-AF65-F5344CB8AC3E}">
        <p14:creationId xmlns:p14="http://schemas.microsoft.com/office/powerpoint/2010/main" val="2360139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Materials and Methods: Study site temperature profile</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9689" y="1825625"/>
            <a:ext cx="9992622" cy="4937760"/>
          </a:xfrm>
        </p:spPr>
      </p:pic>
    </p:spTree>
    <p:extLst>
      <p:ext uri="{BB962C8B-B14F-4D97-AF65-F5344CB8AC3E}">
        <p14:creationId xmlns:p14="http://schemas.microsoft.com/office/powerpoint/2010/main" val="3461661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Materials and Methods: Randomized </a:t>
            </a:r>
            <a:r>
              <a:rPr lang="en-US" b="1" dirty="0"/>
              <a:t>layout of the experimental </a:t>
            </a:r>
            <a:r>
              <a:rPr lang="en-US" b="1" dirty="0" smtClean="0"/>
              <a:t>design</a:t>
            </a: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1150" y="1690688"/>
            <a:ext cx="7229792" cy="5164137"/>
          </a:xfrm>
        </p:spPr>
      </p:pic>
      <p:sp>
        <p:nvSpPr>
          <p:cNvPr id="5" name="AutoShape 2" descr="data:image/png;base64,iVBORw0KGgoAAAANSUhEUgAAArwAAAH0CAIAAABQO2mIAAAgAElEQVR4nOzdf3QT15kw/mea7jktW7LA8qMyOA6NZAljaDEQjORAKAnGpppDaF/zIw4Oi201oYtEgh0KaRgIpMSQIvHWm8o2L5gQ4njTxN9xkbCBBBxLNgHsFBxHsiZxhMFafiykoXFzzp50vn+MJMu2ZI81cwfoPp+jc2CuRveRZu69enTnyqJ4ngeEEEIIoaF8504/AYQQQgjdGzBpQAghhJAomDQghBBCSBRMGhBCCCEkCiYNCCGEEBIFkwaEEEIIiYJJA0IIIYREwaQBIYQQQqJg0oAQQgghUTBpQAghhJAomDQghBBCSBRMGhBCCCEkCiYNCCGEEBIFkwaEEEIIiYJJA0IIIYREwaQBIYQQQqJ8V8xOFEWRfh4IIYQQurN4nh98B1FJAwCwLCv5yQzGSLT2kMCsWQpEmaA6RzrEfRQNAPwh4oct8JiddAhlqG7fJh2C0moBgCfcUwCgrEWJ7lK4vJZ0iIO635EOsYY6BQD/wxM/Yt+tLSAdAgC2fY/4C9n6OICH7KmnptAAwHu9RKMAAPydfAiADcVK9MdR/048xNbHRU0Q4OUJhBBCCImCSQNCCCGERMGkASGEEEKiYNKAEEIIIVEwaUAIIYSQKJg0IIQQQkgUTBoQQgghJAomDQghhBASBZMGhBBCCImCSQNCCCGERMGkASGEEEKiYNKAEEIIIVEwaUAIIYSQKJg0IIQQQkgUsUkDW0wXs4HY9wfYYrq0pX+JoN8DW0ppOvo9IgVsxTRF0xRNU31DEtBZTicUvy+xksA+A51hG/BSnaX3UXS/2y+dwn0tvwwXmkS+xh7by7WGup5od103ra6lhNuB69HLV19wDvt1DSTL4brjURpMWi0VvL0kx2GJSsZmzJ3cT73azA2+w+E+9zsPM5QpeDO1SQsfdIk1TCm2XZJSxTfHDad22r6JdtfNg9SpNcLNdFNE+SB69hlq59mi9pTeHZ4Jn3jnhX+iavvdnpHULOQ89c0Wav97UU8912yhmEUUs4hirKGne9YULIm41Z6V9hRAllM/CGX6Y4gMr4VrbaTe7ox6UpwnaymrcIsccXtsb4fLaylro+1LEVFin3pn7aIBp36w8uGRZaYhwBabKjwDSpIYlmVZlkmqMIWzg5ZSuirRzrLhe4bdaZylJksSw7Msz9qtfsYQV94hTmc5bdh6jlj1Weu+5dnw7WghgD6/KAsAAvsMTHkh8y3Pfsvb97YxovOGqHpsLzeXLUjnDxn5Qwutl5tDecN10+rmticX8oeM/CGj78mvsqXmDYQPl0JRGkzagrbN9bzXy3u9vs0d2WTGKQWbMXdyv6a6q0/ww0z2lcU+O8PbGf7lxW3/V4a8IWDbVOGWWkks3xw3XDhdOP0A/+gBPn1V24VQftC/PEbCMSw9+wwnn498JVnT/4c3hm+1hQD61Oez4g+gzKnnrJpjDzqYep6p9y3+Ijv47jLbztTz4VtuNkCK1TBbYiiip16h/hhC9LVwrY3ZF5McFiNvMfrmf5Xdmzd83R4IlvMWI2/JMI+SEKXZkn0+e8Cpj1k+bFKThgBbTNOmCsjM1EWWnm306PKXpQEAQNo6JtPTeDYAAAG2qk6XMVsV3C1tHcuuSxtmvB11OmuwZtWSDJ278WycL31QneV0QoJhK+TmziJQ+0DO0iVlmUdd9EMA4Hx3gzvzqD34GtdX5s8tq9oX94u8wFl8SY414wAAYIS5MFX/gdd2FeBCoAySXswcIeylztQWwlcdV+MMoszhUiJKw4kyWP5iXpKwpc57thA6OvxyR1GqGV9rNpgYTTUUPpIYUcrVfAiFS9LVwtb49BcfgbarIj+lx8Ad2lutydRLqiM2p/+IW/Wc/V8BAOB7j1dq1GVfHOcogJ4rbpi/NFj+45z7ufZB5g+Gxtka/4k6+Twk5cd6Jc4LxrKkWtdkddwxlDn13bbTDv3iHCG1USfP13edPtr/DJ81HXYU5lrNY6SFInvqlemPIWRfy/Xdp28VLp0ePCkz0qwq/47WHgCALwJl01QS8tA+fNfbYaYh4tT7fYOWD5v0mYYMhmXZkmWRgxIEujwRuQGoEnWersDA8jioaBdbYg7WEDja6NFnzI6/Aw/GeLi7u5t9RkOk8n4C+3bUzbUuWwwAAJ91+EGf2BtXPSkVPO1xnl/gAl+BZmRvbRN+kAq32q8CTJ/OH5re206v/lXaZ01lDhf5KPO2897tvYfF3ynP1H0/yjXjnH9nePvaoj59Tm23M/bU8ObNjisSg1xi845lVK5NHHrPuFzr+Br0P5gQ3lZ/fyJ8dcUHACMm6uF0zX8DAMA3f67+Sp0yQlqoibW88X9c6inR7+3Zt8M/16peLCWCMqc+wby23pWeIGxwHafdifOX9E0OuOY3yxKfKZIamvCpV6g/Cgi/li//2gajU3qnEEYkjwX3za8BgLv1lf6Gd1jXJgahGZcC513CHAbXcdqdmKQZtHzYvivp6QGoaHpgDhC47Afod+j9lwOguuwHSIy4mJHJDHemIRTBVmyyeAB0+b4o8WUwuaBgMol6oxKmFlzBF/JQchK4u3wADwnb3OU2gNTYjx6cWnU/+G77AIKjw9W/Rqutx1bW5l6Q7prQ/w6RlDlcip4UAAC/7YVX3MvLXUmE6ifejMenm8cPsQt38j3L5zMdL8T/eTNg29SYs6tEDWzcVQxufPI/g/uvVwGCr4X72xWAiQAA33vc9egPTafWUAAA8x0LtmTxUgKpzYNOITi5591JtS6JeYmA+KkHAACu2aI51g6QYl3/RN9Xdnb3sfbCXKvEnIH4qe+LaH8k/lpG/SAVbrV/CRDMG3o6bgCMBQDw3bzlhlSfJUMNANBje7vRlhn/FQp1upUfa6WYRQAAM3fya2cPXj5sin97wlNRBRtCaxqAoeNbCKQyl7A8y/IrujR0KfGlMWT1mWYAAMiaWwB1S0LrGI7trmiSUv10VSH4s0PrH52OtgFX7HpsL5+0TErng5cwkMBvW7HIklzOb59HLMQdb8bcyf2a6vEOuzH+qVHu0N7qxRvMD8j4rAbIGjcfAr8zCTMKcHG3LzSff/MgdYpNST/AP3qAf3RmzQei10LGQY5phl7KnHp1upVn6nnmyfZ9i0wRF0HkmWZQ4tT3ItsflXgt45ZOg7Ka0DqGLzhLaDFL1kIjvzycr45IHnvLcv56tBpEcdYuok4n+YRlK1Nc4TWPscqHjUjSoJo0MBVMmiTk07r8DeHMOm1Zvq6uScoiv7RlVl1dDemvUBDFna1263KWRH7aSPsDzxSUMcK3J2qW2vdKusg2zn4ovfCDZuFbEjUzF1ojJ6WudhpWn6x+eCFmDH34Kw3aRdVZ9SQzhgh3pBnftL3KaM5N9UnJGIIzuqvJfVYWjHmanz6/7ILwLYnzS9NXCT3Cef20XlNg/r6w07Si8FoHArir77hH/2KJLNMMEZQ59bOLFqeUfRr+lkT30U/a9VPnSMsZFDr1AEC+Pyr0WrIWGh3T/NnCZYjPVL75o6PuphkTvVycszXnU6xPhCaW1DnWRMeO5u7Y5cMn9fJEdKFFDKErd10eXaIqejIxTC2lFAMOdl1onAu0ewbd/+7n62rSZ1T2779pf+DZPwj/5dgMd+aLklbJjLMfMtqF/17tNPiSXpwOAAAXLlB7vrLuNprjvSrxj6nhJaqgw1rvNZO6KnEXNGPOZDrclrOeXyhtFRx3qtHd6tFMqQiXuDPp9jLW/ojUJzjAmKf5R58ORr2y062iswCUnJzx3W7ST/x/0lcfKHPqz5qYLZBbbw89X9/19oh7r7R3peQ8kSApgnKnnnx/VLAZZy008guF//bY3r5VOGccwHWTtRmWGu0PBvfx3bylH/PPsoeWDZnLE6rZGbo6JnjloaWUCX1lIm1ZPlS8G06rW96t8GTOHdaihn6JeUtTmS6/KK5lEXeJYzV1kDrpocgijs2gikNflwjsy6uAyIsXw3W107C60Rb8WkSPrawNnlRnCeV7vrLuzsCMoQ9/paGgw1pfRTBjgDvdjG/aXj3clrPeJTFjAAD16hL+UzZ4q8vXg85aR2Co5a7spFpCUwjfHM/zgTVpGvCQNW6+21du+5uw18XdPk4/4cdkFpQeq/FD6g9kqFuZU99vauFszfmIr1ZyrjJ4MFniyVfo1CvSHxV6LT22t2sNrcHv93CtLRZILXoQAMYVzR9d9ln4esT1moujcybHPaU1e+nMdst7oa9TctWWrpSc5ITY5cM3jJkGT4WJrojYHmwVo4ousUOxiaYBAHT59pLgJQkVXWJni2maGbqKWDWbS+y2YpoSatDl+0poMqOEzJospvssEduFzLfBL1XC3JS+02JqutHRdZ+G3iDca7U3msXOm7nfPEm9GbG9IJ1fM9m18TZVVCsE1z+50JU5AgC4j6+44ZY7VB58UhuN9unDeVX/cLhTTje0uhdp+xyWcq9d5mlR+Zvx58c0pmMR2zNjrlS41lH9Obg/30dVRxQ+ksvn3h0dibM0r+lz9KcfsE/c4vjrGs0HRwAAQG1N32L+HgAIly0OUqH99ZpXXZPGg6i1kE2Wk//UJ0r6/9iHuEI3N0WWT3/yn/qu1zXM6xHb2Q7GkpVu9TVbKGYLAACkWNf3/Wpl3CvnFaZUf5RfoE1jjfymR5LDMt28PL3depI6DQAAqlRfaB2DekaG42QtZRX2HG19WvQqyKin3ljvqF0UKu899bHKh43i+aH7GEVRLEt2fayRaO0hgVlK/NWFCSrif+HoPooGAP4Q8cMWeMxOOoQyVLdvkw5BabUAwBPuKQBQ1qJEdylcXks6xEHd70iHWEOdAoD/4Ykfse/WFpAOAQDbvkf8hWx9HMBD9tRTU2gA4L1eolEAAP5OPgTAhmIl+uOofyceYuvjQFFDpwT42xMIIYQQEgWTBoQQQgiJgkkDQgghhETBpAEhhBBComDSgBBCCCFRMGlACCGEkCiYNCCEEEJIFEwaEEIIISQKJg0IIYQQEgWTBoQQQgiJgkkDQgghhETBpAEhhBBCooj9lctZpH/q6S/Ef+QJAFRHjigQBYzK/PwWwCjiv5FzStVFOsRbBx8mHQIA2H9VooEBQID8r0kVruwgHQIA/vzNF6RDPN1B/OfQ1oAWAD4H4j1lpCI/hrf1tgKnPhl85IMAlL2VTDqEsXAk6RAAsLeE+E+7AUDgXxRoYKJ+ThlnGhBCCCEkCiYNCCGEEBIFkwaEEEIIiYJJA0IIIYREwaQBIYQQQqJg0oAQQgghUTBpQAghhJAomDQghBBCSBRMGhBCCCEkCiYNCCGEEBIFkwaEEEIIiYJJA0IIIYREwaQBIYQQQqJg0oAQQgghUTBpQAghhJAoJJKGznI6ofh9AhX3c4k1TCm2XZJSxQ3b7zcaGm7EuovauJHauJF6xyOifBB+2wqtodIf7a4Gk1ZLBW8vOaM8tNKgXWGL+tBhCNiKaYqmKZqmSlsk1HPZaZiz1XY5yj1c1VZqzqrwzVB1NXhH0/5woalJXBSucyfVeJwbbJdrtsY1hs5rfR5Su4aqXUPVHoxyFIdJrsMFAFz5fopuHuS1cOX7qWKuf0kCQyUwVEKt9NcyVAOLx40389avfjNqrwm5dHr1j/e+Kalv9iPjCwlUGugVtsDgO/SNEag00FqK1lKDP3BYSI+TJE59P3L2lJP7qVej9xTu5H7KxFAmhjL16RHOw0zU8kF0ltMJdHnncHZ5vzghRMazJcOb15BINTDZk4bOctqw9ZzctUYRsG2qcBOr3fnOLssP8/k9e/g9m6z/VRFOLGKVx6XBpC1o21zPe7281+vb3JHdv2/7bS+8Iv01OktNliSGZ1metVv9jIGVa9SL4PvCV2g9wp8J3lwrJgAAXHYaLCeD5X98qs0SPeEYNq6z3HIrYvv6QU3bRIfxAG884Eu9kj1EwjEUJQ5XEFe+X7O1q0/R+7WareMd3Qzfzfi2XcseNOEY0pANjJAbb/7mjxfkrFDJFxKoNJj69rpApcH0Sirj5VkvzyRbTHLkDaTHSSWOmDI9pa1WUz3eYWd4O+PLuZYdSiy4k/uzP5w5sFyiznJz5GnpLKdzD+ce7u7u7u52bfPkyvQmTPbNCwCINjA5k4bOcjohwbAVcnNnyVhrdNyhvdWaTD2h2m807Gh+0PqoDgAAxi6Z/qD7Qjs3SHl8Gk6UwfIX85KELXXes4XQ0RExqcBVvlCdvFzqawywO+p01mVpAACgWpKhczeelaV7Rfq45r2FS+cOKO7qdkOofFJazjRfe9eAfYat53jelYmFo8Pb12ze0/rU7CwAAFBPeFh/66OjPXHXrsjhAoDOZkMCo9kKhbmJEaU3bdbz+m2G4Gt5bKr+3CdHB/1YNKihGhghXW++Uac2TJexRqVeiN9WrKVMr0Bmn17HnXW6dZuLhCaRtt2R2Vp9VkpwJcZJBY6YMj3lpu3oeX1OqEdMm6r//JOj1wAAfIEueGRKRPl1n/RoneXmWl3EaXn/9a3ncg+X/BQAACYX2LbNOmwdfJ5CDLJvXuQbmLwzDcbD3d3d7DMaWSuN4hKbdyyjcm3i0HvGZ+w8155fmccKGzeOXvhCPz1FPUh5fOZt573bs8Kb/s62yHv9lXnOrMq1D8VdfZCKdrElZpWwETja6NFnzI7/OUd3OdA27dKOgdcmEhP0cLJGuCpxuaX6oiZF8im7Zmv5KCctO6W3ZLw544Br8nhhg7v6kXv0w0tGxF2/EodLkHOY4bvXFvXpLGPMLOMqGCNscCc+cc+aumRy3BEGb2CEXDq9pT5tZ94P5axTuReSUc6zXteyPr3O19Wqz3g03Ag0iTPcXdLef8mPkwocMWV6yhjzC4xrYahHXPzE/aOpS8YDAGhUifDhp87e8nGSD2dnubnWaIs4LZ2feWCWprcDTn5IB+d8EpMG0m9eAKQb2HdlrGtyQUH8A9wwBGybGnN2laiBJRzohu33uyxfADxI++aNFVEuhd/2wivu5eWupPCmM+fVKjVUylR/wFZssngAdPk+WiVTnWFd3e6LYP3jEdckAACuaquh6lnXigkwKct1RmWas4oCAFjoOLMta/B6hsR1lldPLHCNAFuUu3Zq2jgAtXXh49LHLqKHCwBgcro5dmcJXbZItLrS5RqH+zUwQm68+ZuWzJc3JMJpYiEIvpAkMz2wVn+HH6DfEO/v5GBevGdGqXEyjOipJ95TAACAO7lfU90FkGh9Odgj1AvX8hNqKRMDAPBILv+C1I4ipAzsZCgPF4WThOD56vzMA6CTFEWJNy/SDeze+/YEd2hv9eIN5gcUCDXW/Ks9/J49/GPXNBvfcQ5dHje/bcUiS3I5v32esM1VvlCd9apZzk6uMpewPMvyK7o0dKncVzfnruXPbDNPCm6pkx5w7/2TE4RVkO+l/FFY6DCzRvxayOh6juddebgyNKnQj3ryFt54gDfS7SfXmK5LCQNA+HANSV2wlu9m+O757QbGJMdF1P4NjJCuN9+oW/TUkwT7pkIv5B8I6SOmTE9RL1zL2xnePr/9N4ypDUBYBXl0nM/O8HaG/8mn4tdCRiekDP3fbH+6OBcO54bWMbz/utRFAgq+eRF0ryUNwtzOanIpbTS6R60PNtcM/KpErPJh8VcatIuqs+p7e7VwYSKPzEfCtGVWXV2NxJXOQ0hMEK7XOU+f1G94NpRM/KRog6ZsvzPuy57ChYkhZxGmFaWqywIX443SjxKHKzZ10bbEsmMSLxQPbGCECBcmnpRr7m0AxV5IX0nJA3ti0mQyl6xkpuQRU6anqItyEss+5gC4mg8TrWtC83CpBuuPzu84eTPeaqOnDADw05Luw7mHc4UvTxxb7NomZZXAHXnzIkDOyxMK4E41uls9mikV4RJ3Jt1extofkTWM5x2qAhx7fhGaTb/R/sWg5XFreIkq6LDWeyMnFbhTTndrq0b7SrjEvUjbXu61x9fxW0opBhzsutBzDrRLzHIGcu5alQ3F/KafBLe7ut3TEjQAMqxM6tXz5+pbnPvkGku45NYL1O3n+Olgqv0dpB+wjwsW+25LeZdV4HANgjMlHIbDjP2nwW2fT+LK0WgNjJCuD1sufNxp/PEfwyUXjOs7S/e9mCFH7Qq+kP5CixiCkX1drfpE5Z/FsJE+Ysr0FM5kOgz/zthTg9u+gAxrqfvrPFF77tw5Q8LWcMk5Q4LvcHfJTwHgpyXd3SXB/crpc7mWn0avZEgKvXmRd4/NNKhXl/CfssFbXb4edNY6Age93xSCp63sQbpIF7s8Pv5KQ0GHtb6qX69W51UJX5TivV6+frMeZljr480YYMAngJamMl1+cCW4XLJyn9K/dz48O+g8fVL/WJoaIGv+Qvfe/wh9zfLj3Xt9QnlcRjzuMh7gg7dXraNBn/oqP33agKmFizV+tVU9Ld7XosDhGkS/qQWu5nCi9Zm4P9TGaGCEJD654eM/7wvean8+HSYX1cqUMSj7QvpTz87S1xWYhDbR8lJ23Yyc2Xd70qDAEVOmp4SnFgRczYeJ1kVqAPXSR7osB0Jfs2xzWT5PzJk2Js4gkwvY7jDXtlkwa5uru+Sn/f5mQ2e5eStseybenEGpNy/y7rGZBhLc7C4qclVKej7/C535V5tsv99ICUnhg7TvV8Kyp7ExykVEeWUR9UrE9vJy30NON7S6F2ktEcWFcc8oxKQyl9htxTTFAACALt9XQkuZW/VZfr6qzzO2HrHPzXJZ91NzVgkl+g17g3+nYe5a3rqfCu3fWz60W0c0tUcituc7jE/HWkWpnrzF17mTqv2dsGVduMUc/7cn5D5cAHDumCbhWMT2TEe3MeZrKVjrK99PJRwGAIBEq2vtIOslh8CdItjALpRs/0lJxPYvfvnxb1Ji7i0NiRfSajH1rY7x2mO946nyXHYwmLQUAMAMq73KfLfPMBM99SHy95TPj2lMfXuK3Zi1cK3v5H7KFOoRL681jwcAyMplHIeZ0P695UM7tzVyTgEgNzilEMXkAvawLyG0+6xtLlbhNax3JYrn+aF3oqju7m6iz0P1FyX+IBQc7VAiitFIOgKl1QIAz5L+/gi8ZRT5Li8hxMGHSYcAAPZfa0mHoGgaALqZoTuURKqVSjTjP39TRzrEj7+XSTqE0FO8PPGeMjJA/q/TAKhu3yYeIzkZasl2FqGn2Mn3FGMhub/M1kuZN6/AvxBvYCqViqKGTgnuscsTCCGEELpTMGlACCGEkCiYNCCEEEJIFEwaEEIIISQKJg0IIYQQEgWTBoQQQgiJgkkDQgghhETBpAEhhBBComDSgBBCCCFRMGlACCGEkCiYNCCEEEJIFEwaEEIIISSK2F+5VJ0j+5scZS3Ef+QJAAoV+aUfxfwFiB+0lR7iv/O0Mp14CACgm5VoYACgSiP+cra91TL0TpL9ZivxXwQPBEaSDiFI9gy9j0R/8Sny05da8j9YBbDte0p0FgV+TYr025aSnjc6SIc4AmvF7IYzDQghhBASBZMGhBBCCImCSQNCCCGERMGkASGEEEKiYNKAEEIIIVEwaUAIIYSQKJg0IIQQQkgUTBoQQgghJAomDQghhBASBZMGhBBCCImCSQNCCCGERMGkASGEEEKiYNKAEEIIIVEwaUAIIYSQKJg0IIQQQkgUeZOGgK2YpmiaommqtEVaVdzJ/dSrzVy0u5yHGcok3GqdIsrj02DSaqng7SXp1ZGPwr1eTC1iox2xgG0RTY0K34ptnwNAi2lUZCFNjaIpi8STBgCXWMOUYtslyfUQj8J17qQaj0dvYBfWULXC7WC0c3LN1rjG0HlNSnSQtbPcbN7P7G++OaxduFomZIiHCs92n4HOsAWi3MOxGRR9X/hmYD+LeEiw0CS9YQk6y+mE4vdlqmwQcjSwmP0RnJZwpyt1Ri+nTcelBAeQb2zhmi3U/veivhDgrBSzSLgZmrvDxc7aReFyU/RHDhvpUy9jf1QmylWvIf+47epgu3AnjlO7vL0n4KrXkP8Wlf8WNdQDByVn0uAsNVmSGJ5ledZu9TMGNtoQIxV3cn/2hzMddoa3M76ca9mhxKJ/ubS8ocGkLWjbXM97vbzX69vckU0kb1AmCkCg/aNMx5csH7yVmH8EAGn23hKW/89MAJ11fZrUSLZNFW45nvKdi8J17sz2z3cYD/DGA77UK9kD8gaus9xyS3IYRTpL2M3m9451RWxztczpceuDOUPu+GP7auMf2X1dTYXMtzwbvLnohwAA4JjJtCFVKLfvbWOiJxzD01lOG7aek1zN0Mg2sNeLsw8G+6Pvt/7sUGLhtNDZ7fk+oT+25Lf9H0l5gxJjC2elTif5mHqeqeeZnanHnhbyA2ftouxrzwTL1z/TdliGvIH4qVemPyrb669686puRG4atrSkmlfyFSt58yjLlrjzBvmShgC7o05nXSa87aiWZOjcjWdlyjEj+QJd8MiULAAAUE+bqv/8ug8AgNtd3VX478Zg+cInrD86v+Pk0J+fYmg4UQbLX8xLErbUec8WQkeHX+pTvzNRAI43lT09N2uwPVpM/6eu8D+FZEIC7tDeak2mXloldzjKxd1tXGH608GGNLnAOvr0jshJhZ7jeVcmFo6WGEWhzhJ0s/m9T8bPTIzYPn0+cWrymOCm2sgwRnW8lR+rqStYOiDZ5NgdZbq9RaEXmKNrqj772YDHitdZTickGLZCbu4sCbWIQ7gZ+7weCPVHdWaG/qMuHwBAS81BKCyig+fhR/SLT0MbF/d7igJjS7fttEM/dU6o4cy2M/V2NQCcrTkPhfOfCJaPeeLFmdB2oztWLUNT4tQr0x+V7fW3bQcupc4bG97mLl5yq9OKpgEAwLTZjnk3qi/ejqtm+ZIGFe1iS8wqYSNwtNGjz5gd90gUm0aVCB9+KiTN3MVP3D8apwGAazfaIDFlfHivMckTwR2IO2mYt533bu99m/V3tsX/hO90FOA4v769qme7YlsAACAASURBVO+1ib47vF5V9nB+0eMS41xi845lVK5NHHrPuzhKz3+1gTrln8Pb45PvB/ftcEZ+zdbyUU5adorUMAp1FgAQUoapTxjGRZRc74rIGaQJdLTp2nYMuDahphv5kvXBlxQ4Wu2ZmzP7IUmBjIe7u7vZZzQSn++QiDdjjVYHB5uCI1hdo/vhRA2AMPNn7+2DgY52KUEUGFuutHel5CQnDCgPZw+C7g6p1/EUOPXK9Eclez13orl6VnpRxOnxdd/Qz0oIx9MkjHV3x5c0fFfys+snYCs2WTwAunwfrZK7cgBQL1zLT6ilTAwAwCO5/AtqAIDxY1Ohq/0aQDBvuNlxBWCiPBH9thdecS8vdyXJU53iUXxejxvyfV+WqAEAArZFxbY/RE4qtOz+tafwP0sktt6AbVNjzq4SNbDS6rnDUUb8MBW49q8BRgjb1zq+Arg/eCfXWV49scA1AmwyRSPdWSCUMqwdA829RTeuAYy72bx/X/CSxczc+GcaAu1uD1jt37pUAAAcm2FgK0NXKAAC+wymDW4AfX6HWdILnFxQMFnK48VSoBmrnynh1aXUKBoA4GmGr49yTZB7fa/lo0xHvTyNgsjYcvNyG0DKzfcM+14XruQU5kbmCkFcc4mlK9uxdmBuIZpSpx4U6Y/KRLnqzTv3QOWmkXAiXHS7oxug32novs0BDL/ny/7tCZW5hOVZll/RpaFLCVyhdx5mqKPjfHaGtzP8Tz4NrXlUL30Eyv5vaB1Dm8sy4PN0fPy2FYssyeX89nny1HcHomRZWb4+NO0JquQUj2Vf7xIceaYZuEN7qxdvMD8grZa7Icq0pUlQ1hxax3Dd0bt8oed43pWHKyePj/XIOJDuLMGUIX3gpELXsdPwRGhNAxxm4l7TkPYHnm0MJwTqSanuit29r0S13sV+y7PfvtiVTJUeizOEchRpxk4LTe1ODK5dWNLUby0kAHCvF2t+neT4ct2glxTFIjm2tFtOQ2VoTQMMWLvANVs0xx50MBZZXogCiPdHZaLcth24lLNGS2oSg9xXLtOWWXV1NbKvQuVqPky0rkkPHo9UQ3jtQlYu43jkfLbw7YmPp/hypM8v+isN2kXVWfVkMwZlovTSaHURW4Gj73n0T0icJBNmdFeTy80VjAJZ0w84kk5nC9+eCMz0pQrHRrgw8TiZjkios8RMGQASF/eWqw2LE89/Ks/FVVVK1LUAWcv26utqiA3D8lCmgbXUHNRZ/xBK4h9fZn24bsfr4bULAdsiWvNehk+ejIH02JJifeKJ8JqGosUpZZ+eDd3Vbdu/SPPJfN+9kzFEINQflYkiXJgwT+hXPDLKlaSEkXGNZ/JdnmgppRhwsOHGHmj3yFa3OFm5DJ8r/Pem7dWuwiVSRviGl6iCDmu910z0qoQCUVpMoxj4z97LpT6vR68ND4yB9o90OX+QNk5ypxrdrR7NlIpwiTuTbi9j7Y9IqvaORAEAgKzpB/jpwn+v2Rq5Qu006DlefYtzn1xjCe906wXq9nP89GlxRVCks9zs+KSrq2sf0/sJv2sfcz2XMY6Vb7bEWXpfNhzl1y0Obgfa3boUTdRy2WISomADi6HFNIpp+62df0aWvIXw2DJmUmrM+86amC1tiw/y6RKuSihKmTcvRaLcPnruhpv7E1UVLrmhyf/KUTE7tIhhpFDq676hTxgZVwj5Zhr65U0tTWW6/CKpX+EbQL30kS7LgdDfb2hzWT5PzJk2BuCm7VXGEPq6BHfyPQssLordqIfirzQUdFjrq8hmDMpESSv6ra7saO95qTmoy8kMjUrHm8ogKVnilybUq0v4T9ngrS5fDzprnfxDrTJR+v4NBq6z3AKrisYBjHjcZTzAB2+vWkeDPvXVeDMGUKizjElfG/5TDMz6xYmQuHg9Y1QDqA2L4ZgrPLXAuY51zZwSX4bdbwrB2VSuz1iijlqeX3R3f+ZUqIGlLX3aY/ll6O83HH/X8pHQHwO2RUzbb+0ueTIGBcaW2UWLweIKTy2c3X2svXDKbIBu2/4tbYsPuu6ZjAGUevNSJMpI86aVfEXw5lsxFtRpvorZWQDqaQ/oG06bLgIAwMWz2Q1jc6bFlzTIuBBSZS6x24ppigEAAF2+r4SWOJn7+TGNKfJC6EyH3ZiVyzgOM6HyROvLa83jAWCM+YXcdtM+qhoAAH602PdCevzBuVNON7S6F2ktEYWF5V67rJN8JKJ8VKEZVRGxnen4cl3WMyUOC02NEkp01pa+X60MLt7+X+nWEU3tkYjt+Q7j0+aM59prX6CE1eajV/kyiFySkL+zdB2LnFMYfHXjmPS165v3M8zhoXeN1GQx3densTLf2tPWu5hfUvR9Qok+vyO4ClK13mXfZ6Dvy+5X/r9L1P5oZR0WOlQe6o+fn63+CNwfmahfR+z+NMNb43pTkX1s6Xpdw7wesZ3tYCxZ6VZfs4VitgSrFxZC3jxT3QXurqepPo1xJ2+cHWdoRcjfH5WJcsOy5a0+59i80h7ro8wErWsnGLa8RQEAjLXufHzAJQyRKJ7nh96JoniW6Kp4KGsxEq1fULiyQ4EoCqC0WgD4kh363En0L5pa0iGUQTcTb2C1aygAIN1TAGBbC+nLrQAAv9kq+0et/q4GiP/VhYSEBADgPyV+Uv7iU2IE+xct+REsOXmb5L9GOThmEQUA3d0S/nqDOKpzSvwtMGWsMkr+7upQjsBaiho6JcDfnkAIIYSQKJg0IIQQQkgUTBoQQgghJAomDQghhBASBZMGhBBCCImCSQNCCCGERMGkASGEEEKiYNKAEEIIIVEwaUAIIYSQKJg0IIQQQkgUsX9GWoGnghBCCKE7CP+MNEIIIYTkIfZXLnmvl+jz2LAxmWj9gr0lSvz80ikd8d8TWkAxAHCEP0M60A9qr5IOMWsW8V8tUkbwt5EI9xQAAAVCAATIn5dTqi7SIVZRc0CRH6yCs+XEQwD8/akC0iG+A0boIPuzWMLv7SlxUr6jJR5CMQr0eqNRzFUFnGlACCGEkCiYNCCEEEJIFEwaEEIIISQKJg0IIYQQEgWTBoQQQgiJgkkDQgghhETBpAEhhBBComDSgBBCCCFRMGlACCGEkCiYNCCEEEJIFEwaEEIIISQKJg0IIYQQEgWTBoQQQgiJgkkDQgghhESRN2loMGm1VPD2klO2arnWRurtTq5/8XWTtZbqdzt5XbaoQZdYw5Ri26XhPuzmOwbmV7abg+/wmrN/yQKKWUD1eyD3GhUsX2AacBB6XXYa5my1XY511ypqzipqzipTU0R5034qVE7t+njoFxVgi+liNhDtrpZSOqS0pe8jIsR48DB1ltMJxe/LUJGyUfy2FVpDpT/aPZWG3o6jpVZUDnKahylgK6YpmqZomiol+ovtshyuQdpwRFvt04ZjtW1p4uz1kXpsL9ca6noG2+Vqp2F1o63/j8/32F6uNV0QGSWwz0Bn2KJ3yV9S9H3BW+mxqOUmiU2C0IAfgwwnJUYfbHiJiuyAWi2l1Zoagnc6XwoXrrBF677DocwRI9vrZUwaGkzagrbN9bzXy3u9vs0d2aSb0Ti7xciHb0uTAEZbZ46TN0bAtqnCLW+VAAA33zHsK3UPKEnN/YBnPuBzJ1v2hfKGm+8YDv+pUChfv67t8KCJSHQfm37+Rqr1CH/mCP/Hp9osoUG5aT9luWT94xH+zBH+zF4rVyIqb4gqwBYzdZkMy7Isa8/3M725QaDLEyxnWZZlS2hVnCHCOstpw9ZzUmu5O6KE+D9zLy8XOg7v9fJVeWqZKnaWmixJDM+yPGu3+hmDLDlbFKQP12WnwXKycGAbjtW2JSLU6/vpsZW1DYjSY3v5pMUnvfKWX1JMm9X+Lc9+y7MdVv+SYN4Q2GdgyguZb3n2W96+t42JkXCIofCAT/KkzNve2/u8XsdygBmbi+YBADhf0u54KPga+fJkyyIpr1GhI0a618uXNDScKIPlL+YlCVvqvGcLoaNDal4m2nVTjb9waYZ5lKy1cof2Vmsy9bLWecW2fwG1rxRm/iyyXq7jlDtxXZHwZqF+3jHzk+qOKwAAN/1u+NlSoXzM3JzET9qHmTRwVe+VTXuqaC4AAExKy5nmq268CgDO0yfhiSfMk4S9JpjXLgQuEOcn3ECXBzLnpgEAgGp2hs7TFWymLU11oXIZdJbTCQmGrZCbO0uuKu9YlEjOE28XPjZP/noD7I46nXVZ8LwsydC5G8/KN4cRpMjh6up2w8KlEW24vQsgdtuWhkSvjxKlrqV6UlKfMaCukVp90gJJhRrJtTubyiHzRXMwRX/IvKIA/B0cAATa3VCwNNQkcnRN7fG+oyg74CtzUgAAGl7Kfnu5Q0jc/ZU73p6R82jwNcK87bx3e1b8NStyxMj3evmShn4H1N/ZJlvVQ+JavWWq1KIH5a31Ept3LKNybaK8tQJM3cUzH7gMSZFlvuuf6KfODX/A1Iyb6r5+GQBgTJIe/lQjnPSbTdVdU1PGDC+aesU2viIrWPPlluqLmpyMCQCQtekIv+kn4d04v4RpP1WiDuqahHmwwNlGjy5RGK0Cl/06f5WM1yaMh7u7u9lnpA+qd0GUMH9Hx4y2/yBwbUJFu9iS0BtH4GijR58xW645jAgKHK7EBD2crBGuPlxuqb6oSUkEiN22pSDV6/u62pn30cTK7JF9Syc6Dhn536hTpNefte5bft3i8CZ3OTQaq1L0UF4T7KpHqz1zU+Kd+1NywFfmpAAA+G3/8bZ+89rg6/J/5p6RtSRp8IeIpswRI9/rvytrbWF+2wuvuJeXu+Q63IO7vvv0rcKlGfIemYBtU2POrhI1sLJWCxPN6RMHFF7puAbQ78rKtS4O5qjH/MLFJJqYBRQAwM8czO/jTHQvOw0/f8MNoN+wNzS70OfevL2+Quu2OA+hii5hJ5XSNA0AkMmwJcHJhUCXxwP5drZEBQAQYIuL2Q0SrlBMLiiYHO9j77YoEfztra2wuZ6vSgIA8FcaVlRWyneFAiBgKzZZPAC6fJ/0q0MDKHK4JmW5zqhMc1ZRAAALHWe29ekFg7ftYSHV6/vqsZVdySnMUENnZKk6czKBlA4AAvvyKpoKmUY1AKjWu9hkE30fBQBQ4GAb4//gHInogK/MSQEAgIb9ltbljqrgy+A6OwAe8lWu0LzSCgAAyx1SZhr6IP0WSbDXk/j2hN+2YpEluZzfTmDGNQoi0wzcob3VizeYH5C10rieyGsU80bK+g945gOeyagZfC3kICZluc4c4c8cefGLDf3XLlx2Gn7+Rqr1iH1uvE+ypZSmqxLtwrqFuU3htZBp6yKXMagmJXkq3iW6Gu+eNM/u9bpCk5aQNDm19ZXdDYM+YnhU5hKWZ1l+RZeGLiW+Wo2Ipv3UnPdSgutvZtb0W/M4SNseHmV6PVfXUv1wmlnqlIhIgX0G04ZU5lu7kMi3/JKid6QE1zosrZG+FhJID/gKDsV9pxkEra/sgFdDaxpAplUICrxFEuz1cicN/kqDdlF1Vr1SGQNAz9GOW/rkCbLm6MJs2Gr5P5bFMjF5/ICy8YlqAOenf9Iv/rU5eEliTtHiqWWn35Eyf52V+5T+vfPhRsRVbaV+3pzzRwkZA0BLU50uf0MoOUhblq+rq4p2KUKVqIs/yP8aSSkzyFSctsyqq6u5F5M25+mT+g3PhmYRflK0QVO23zmwF/Rr28OlTK8XLkxkjiAbRcCxGZSpOsceyhgAnE3l+vzK0OT14qL8uWVV+6SMJ6QHfCWHYv+p6taIFQyCGZsrwwn9vLXWGW/XSEzoFX6LJNDrZU0aGl6iFjlz6iM+Ning6/bA6JzJsvZB7lSju7VCM4WmptBUZoUbPJZM2vShnCH6613EAADCEodxEmdag5y7+n6dsqvbHXGX5kS678w2qZO6MbSU9vv+ZVd4tQMKa3ip75ev/O2tM1Jk6UAtpVSfDxmBdo8c1d49Bmnbw6dMr+c+vuL2tWlW11Kra6miNjfcshSJ/4LlcDhL79M05vjYRjOxLkd+wFd0KB6wgkE9OVnmEAq8RZLv9fIlDf5KQ0GHtb7KrGDCAABfBMrg/mR5vzShXl3Cf8oGb3X5etBZ61j7I7LG6B8y+VH9+U3BSw/ca9nnp+YkTwSArCk/cx/7behrlmd2H+uzXlKMfh+/nKdP6jf8LAuAq9qazT3lC68jkyBtbqanYm9obqHl3QqPLmO2Kjjn0BTOGlqa6oRyFKnfx5eGE2Vyrb3q9yGjpalMl18k23dZFJQ1f6F773+Ev2a5e69P/1iaOnbbjosyvV6dmcEfMgZvu1P1MNq622ifLnMU4NiMbP9eX8n6fr07a26BuyIv9DXLY7srmvQZS+IbARQZ8JUcip0n3obkvstK5q21QsS1wob9ltblS+OeIFDmLZJ8r5dtISR3yumGVvcirSWisLDca5dpDibQprFGLjZNclimB4cH1Uil1rkP0yeWfQv6HI7cD+yxOuiYX7jWg2GfsOBxqnX974OXJNTP87mvUaF69IsPu6KsowzzWX6+qk9E6xH73CzXH52GOauyhRo27HWtmABw9egJH1z0aea8EbH7QseZtUONuZ4KE10RsZ3JsOvS1rFMKR0q1+XbgwsZVHQJE1ofGVn+v5f7lUXUKxHby8v57fPMVeUmrZYSSmZs9sm2ClJlLrHbimmKAQAAXb6vhCaz1E5OUdvwWt66nwqVh9owwKSobfvu4X7zJPVmxPaCdH6NzH9JBgCaLKb7+hwxpiOlsQk8TRp6Q0RxgYP9Q1baH3jml1Rof31+h4t+KK6gpAd8cqL2QeG/+of6vZ8nmavqbSu0VEFwVykLIZU6YsR7PcXz/NA7URTv9coat78NG+WeCIpmb0mtAlFO6YhfN15AMQBwhD9DOtAPaqV/730Is2Yp9fcQCEtISAAA0j0FAECBEAAB8ufllKqLdIhV1BwA4D8lv/D+bDnxEAB/f6qAdIjvgBE6OoiGoLRaUOakfEdLPIRiFOj1RiNFDZ0S4G9PIIQQQkgUTBoQQgghJAomDQghhBASBZMGhBBCCImCSQNCCCGERMGkASGEEEKiYNKAEEIIIVEwaUAIIYSQKJg0IIQQQkgUTBoQQgghJAomDQghhBASBZMGhBBCCIki9lcuP7qdT/R5FNvfJlq/oPZLowJRjEr8KhYAwMoOeX8SPBoN8R+sqj13jnQIAJhSrsSpBwA4s5F4iFHEf7UIAFTkz8tK8j9Pu0r4h/wPFwU+J//zSwDPw37SIY6AUr+I9i//IL9U97zKoUCUCRvXkg6xV9wYiTMNCCGEEBIFkwaEEEIIiYJJA0IIIYREwaQBIYQQQqJg0oAQQgghUTBpQAghhJAomDQghBBCSBRMGhBCCCEkCiYNCCGEEBIFkwaEEEIIiYJJA0IIIYREwaQBIYQQQqJg0oAQQgghUTBpQAghhJAomDQghBBCSJQ4koa/Vf3bh/lv/S3aXbd2zfpwjnB75ZaIcik6y+mE4vfjeCDHPkkVv8ENvkPph/1L6BSKTon6wIH7ixewFdMUTVM0TZW2xFeFCA0mrZYK3l5yEgsDAHCJNUwptl2SUkWALaaL2UCsu4KiHq5BHtofd7CRyumM2gycv6mlNMLtQp+jdfpCqLzWcLBHTJQe28u1hrrouzoP1FKrhVuj7SoAAFy4ECrpvZkuDBklYCumDQNfdktpsGlF3EwtscvjpEwbDpGhgQ2CUE/hyvdTdHP0xlbMUAnCrTaOgFe9hvzjwdbTX7cp/y1KuO3yckOXD5+Spz7uAV/5KIOclItnqdDBN12M+sCzYlsB19pIvR19BAvpsb1da2gdOPzEKhdHxpmGv1X9W9t7y1LPnHvkzLlZG7i2UH4Qq1yKznLasPWc5Gqi4NgnNRWtA0o0DradZ9sdSb/V9M0bBu4/DM5SkyWJ4VmWZ+1WPxNl3JdBg0lb0La5nvd6ea/Xt7kjm2DeELBtqnCTqhxaSk0VSQzLsixrz/czA7KDALu3wiM1CHewMbsqyeEz8j6jb8tX2eG84fQFqnSkz2fkfUbel56686TptIQwzgO1OxIW8oeM/CEjv/F+S9EFJwBMnx4sOWTkDxkdCwA0qUXT442Rto5n2fDNkQmgyy9Ki10e3wtRog2HEW1gSvYUAVe+P/vwTEc3w3czvm3XsuPKG6LrNuV/krJzJV+xkq9Y6Uho0RzqHrQ8DgqeenIDvpJRrnoNNq7QvJKvWMnvTGuz9c0brnoNW1rkbNxca4sl2imJVS6WfEmD6/LeCz+0bh4NAADfX7HtR9PevVTVFbs8Xp3ldEKCYSvk5s6S42lHCLxhoFM0FVCYOSOi9NLRxlZ9/r9lAQBA1jp7oefY0cAg+w8jHrujTmddJozWqiUZOnfjWUl5f1QNJ8pg+Yt5ScKWOu/ZQujo8MseBgCAO7S3WpOpJ1I3QICtqtPlhw7X7Aydp/FsoM/9exuTMnUSo1zfvfNWYcV04XSrn06zzvDvONgD0GMr9euzJ6iDu42z+4z2+XFHudq544PROT8ZEdycPp0/FAzZ68KF7A+SHL+ZrO7/4Li0lGbXZTpK6P61xSoXSZk2HEK2gSnYU4K43Vu7Cg8bg42t4AnrrPM7ym/KUvOJT8rUDyyZENzMWr2SX50wSHkclDr15AZ8paM461rc8+bbpwEAwARt5YqxZUeFmZ7btl1vUVtaYJ5avsb9ZWdex/2FKtHl4smWNFy+1APTRySGtxNHqOGrLy7FLJfAeLi7u5t9RiOljuhymHaefbMoMbLM3+6ZkTP7gdBmUoqutT0wyP7iqWgXW2IOnr3A0UaPPmO2PO8QkeZt573be9+Q/J1tsocQXGLzjmVUro3zYAxNRZewJXTocJ1t9OgyZvc2/QC7tzFjwzKp0f1/bYPRKQ+Gt0cka8H92dcAX7e3js5ZMCL2I4fl6m23ZmJ46I6mx/b/+fVPqvtnEnEK2Krq9PnLBtQWq1w0ZdqwgHQDU6ynhHTeaIPElMnh7THJOnD7ZEkafN039LMSBp6JWOVxUO7UkxvwFY1yu6Mb9Akjw9vqCaOA+8onbMyaz1esdGXeL1ewHlvdlZxMdYrY8uH4rpQHR5r0wAi40NMFMEnY7urhANSxy+M2uaBg8tB7xUP1lHlg/hX4og2g3yFuu3wJ0h6Ivv/wBWzFJosHQJfvo+WobzB+2wuvuJeXu5Jkrzlg29SYs6tEDazsVfcLxBabKjwAunx77+ESUoYSleToST9IhVvtXwAEj1BPhxdAKyQTkPJFp+GxNmECsbBCwkwDF/gKYKSvrlHzpnCpLsnRb6bhAmfxJTl+I1OS0vKuxZPpKBnQumKVD5sCbVixBiYg11N6TR6bCl3tnQDBAe1mhwdA6lQZAAjvT5Bw27brTxbhw/+8+fzqhNjlEhA/9eQGfIWjjExOAHf3bYBg3sBd/RJglHCX+bGRgzxy2LjWlurkNNcosIkrHx75Lk8Yxj4B/2UJrVdoeuPzi4OXoyCVuYTlWZZf0aWhS0leQ/XbViyyJJfz2+fJXjV3aG/14g3mB4beUzIVXcKyLMuu6DKFFkMKKYM8Q9a4pSugLD+8joGz9K5XuWUphcrQmgbIr5W0pgF8bTsgLbSmAbJXRy65vEemGXoRb8MKNjAg2lP6UC/NhbLc0DqG910WOa+nu6s+gTWhtQtwmgqtXYhVHifFhq97X9YMNTScDq1j6N5ddYNMnC878zomVs4Y8IkjVvlwybgQcvSmc6lPvNsmfEvi9PxZG6YPXn5vUD2YOqAsdRKJwSttmVVXV0NoDbK/0qBdVJ1VT2QcFOaNV5OeJukrbVm+rq6pRd6UAQCyXjY6VvizhW9JnFD5towO3TPauju8wGBc0ZbRZSeuS4ijSa3MDK9pUFs1/prwtySuXq32Rax4kChwttqjy5k94PjEKpeCUBtWsoER7Sn9ZZUwjtzz2cK3J45N8W2T8dqLfkW6Obx2ITNN33DFOWi5RESHr38Q02bzZnWZTfj2xJWlO9NILM8RLkAMXAoVq3z4ZLs8AQAAozede2ST8N+uK/kXfrjWMHj5vSC0iCE4YvnbPTNS5Bm9WkopBhzsutBHvUC75KX/0TW8RBV0WOu9ZjJzrdypRnerRzOlIlzizqTby1j7I7KGaSmlGWDYdaFl/oEuD4CwusHjMdG90T0muitiv+HLetnIvyz8t8eWc6tw3ThIgoG5Y/zUqkGvXV697dZMrBxsxcNwBLrcuozKKBfeYpQPiyJtWKEGBsR7SjRZJQxfIvz3po3uKrTIsS5gZHL0aw6xyuOh2PD1D2XabL5itvBf7sRx97ypMk0nhn15tTpwy32w1hIuCZykbqbzM/8avXzhuGGHkG+moetK/qw/h74W8beqrZ/D85PmDlJ+r3hgScaMMoYRsnFnqalMt3iJPElDv9y8palMwjffYvJXGgo6rPVV5MZB9eoS/lM2eKvL14POWkdgQA9PLQhamoTvUoQuVwS/iakDXb5dQsbQY8vp/RsM3MEWC6QWzQeAcUVbwFIRnlq4vnvnrcLHht/fgqarrdC2Ozy1cIGz+JKWhmbgnOf9MOkHcq0pczbVQdKkgbXFKh8eRdqwQg2MfE/p76aNZgyhr0tw5e9ZYHHRT2WpOSszDao84SkEZ12Le97ErNjlcVBm+PpHwp043vuHMa5686rAmilfEhc0arLLYuSDt4VWFejnL+QXjotZHoc4ZxouvnZuzmsR28tSz2yeWGHrmfPEh3sBAGDa87MqVn4fACAxRvkd5fmthv5txHaOg2VidR01/aYPntTQKQAAul/7Sp6SazxXmUvstmKaYgAAQJfvi/ubb7Fxp5xuaHUv0loiCgvLvXYFJl8l8FREzh0AZDLsujS6xM4W0zQDAAC6fHuJ1GsSrW0aTeQS+SSHb7q5Or1dc5LaCQAAM1J91cEJPfXTGb6DjZSmWdh1GAsh3W+epN6M2F6Qzq8ZuUvyIAAAIABJREFUZ/7NQtvLtdSeUOC+CyH1Cf883NfirjBRfY8YH0qd9InRj1Os8uFQog0rg3RPOXdMk3AsYnumo9toZnPbE/ZRWwEAYNZiH5sez8G7YdnyVp8nbV5pn6Z17fQa8t/KForCCx4nxCiPwz/OqSch2kl57HFH91uafCHRGmvd+bhZ6nRioE1j7TuCWQZ8d1t2FM/zQ+9EUWfOyZ7Y95GY8DbR+gXnvlTisqiRqyUdgqJpAOC9XtKB4O/EQ9T6SEcAAJhSbiQdQlNLAQB/iHggGFVAPIQyCH+LDgCoKQr1lMBbyaRDAMDzW/eTDnEE1kIt2RFMGL66u6UtwbxrPK9yKBBlAr2WdIi9LFDU0CkB/vYEQgghhETBpAEhhBBComDSgBBCCCFRMGlACCGEkCiYNCCEEEJIFEwaEEIIISQKJg0IIYQQEgWTBoQQQgiJgkkDQgghhETBpAEhhBBComDSgBBCCCFRMGlACCGEkChif+WS9A9KnTt3jmj9AqNWq0AUBX6GJ0iBH6wi77+Nv1MgykvGa8RjUAAAMGcP6Ti0W4nfRnru6W2kQ2gDhaRDBBH+BSYAgMJVxEMAHPGMJx5DB6DIOFmnIn7E9PAc6RCgzEkBgD0d5GOIGlhwpgEhhBBComDSgBBCCCFRMGlACCGEkCiYNCCEEEJIFEwaEEIIISQKJg0IIYQQEgWTBoQQQgiJgkkDQgghhETBpAEhhBBComDSgBBCCCFRMGlACCGEkCiYNCCEEEJIFEwaEEIIISQKJg0IIYQQEgWTBoQQQgiJQiJp6CynE4rfl7HCAFtMF7OBqPe1lNIhsXaJT4NJq6WCt5ecMlYc1SXWMKXYdolQ7QFbMU3RNEXTVGnLXR/im+OGUztt3/QvdnrXUKf63Q46KQAAuHmwt9B7ESgRUa56DfnHbVcH3+Fs5InnThyn8t8K3wwnbg/zhfUlYwPjOndSjce5wXe4cDGyxHlhDVUr3A6KCX7zHQPzK9vNqJW/RjELhJsp9ByctQvChaHbazL0IlnGlhu23280NNyIdpfHtHEjJdze8UR7aINh4+9tUR86bLKPkzEQHFtkbMMxej3AUL37m+OG8DgwpEClgV5hi/o+0fISRWuDt9KGqOUm+QZPsgM+2Tcv2ZOGznLasPWc3LXG0FJKVyXaWQGTVGGS6y2xwaQtaNtcz3u9vNfr29yRTTZvCNg2VbiJ1e4sNVmSGJ5ledZu9TMGWXMrxUJAlvYA/2j49lwhgF6TnQUANw9SF65Y04XyV61f/47yiMsbBnHVa9jS0u+U+LpvFJpX8hXBm+uxkfHXr2QD4zp3atq4fiXZ/vkO4wHeeMCXeiV70IRjcDffMRz+U2HuBzzzAb9+XdvhYGKRZfyAZ8K3XYUA+sUrsiS+ENJjyw3b7yvK0vP5PXv4PZus/1UxILG4YatiZeqnio2T5MYWZdrw4L37m+OG5iMyvLyWlyimw2r38qyXZ+ut/oJg3hCoNDBvFzJenvXy9s1tjEx5A9EBn/h5kTNp6CynExIMWyE3d5aMtcYWYKvqdBmzVcHNtHUsuy5NlpobTpTB8hfzkoQtdd6zhdDR4Zel6ii4Q3urNZl6QrUH2B11Ousy4cColmTo3I1n436LuGMh+nF6f1emes41aTzw4Lx+GlS0+fvCPePND86Hr/9LQvjbtl1vUVtaYJ667ynprmlQL50m4UlHUKqB9Rw31K7RtEFhkjqy2Hebg6SZwnu4esLD+ltXfPFGuOl3w8+WCrWPmZuT+En7gNkIZ+2mspm7XOkT440BCo0tN9q/gMJUHQAAjF0y/UH3tT5JA9dQVf3DdOn9VMlxkuDYokwbjt27r9la1lDNR0A1X/rLcza9DZnPmoNvJUnmFcvB38kBON99xZ1Zbg+ObHmV+TPKqiolD21kB3zy50XemQbj4e7ubvYZjayVxhTo8kTkDHKat533bu/9XOTvbCMQJOgSm3cso3JtIqn6VbSLLQl1h8DRRo8+Y7Z68IfchSH6+Ob4joDamjQNeABhBkIb/D8AcH+7IrX+WfP5ipWuzPv7FF693ab+codM1yaUa2A56Qd445aivpMimpFq8J8XPn5wVz9yj54Yd5cdk6SHP9UI4+jNpuquqSlj+u5w850d56daDXPiDRCiwNgyNuVBKGsTrkrcOHrhC/34sb133mjIuzC98tHxcgRSapwkOrYo04YH690TnuMXHHAlSUlGQ1HWefl188Kb3OUOAADwd/hBn5gULldPSgbPZ3En2ALSAz758/JdGeuaXFAwWcbqhhK47AdIDLDFpgqhn2cycs009OG3vfCKe3m5K2noXYcvYNvUmLOrRA0sidr7BCo2WTwAunwfTSLPUiYEAAA4/Ufcqudc34fwUNLrm+N5Pq5w+hb1wLvEGmmOet3h2lduDqw7V7omAABwJ44bTqRLukIRRrCBjXjcPCJKsXryFv4HB6naNQAASc/xGfFPoIz5hYtJNDELKACAnzmY3/e7BuF0lbpn7nKNifbYYVBkbBlr/tWe5Hc2UhsBAArz97h04btu2Kou5Kz4lRoaYj5aNKXGScXGFiA8SIb16d3jzRPHRxkBpAtU5lW0FjJVaoDkJHB3+QGCL4u73AGQLK1yBU8KEDov9/i3JzwVVbAhtKYBGFr2ZX5+24pFluRyfvu8ofcdPu7Q3urFG8wPkKi7H5W5hOVZll/RpaFLyVw+VyAE9J9m6HeXoflI6vQDdqlvUdFMm81XPG6eENxSTxjlrvLI8CLJNrAYnBfWUN6JPuMB3niAV50XuRYyKu41inkjZb2wdiGjJmItJIB80wzK8Jg2btwxfhO/Zw+/Z8/Stt61kFxDVfX0Feaxgz/87qLg2KJMGybau8MClQbTK6mMV7gkkTV3OdQVhNYxNOyuaJVWu4InBcidl3s8adDlbwh/qE1blq+ra5Ixa/BXGrSLqrPqSXUGYZ5qNckP5QOlLbPq6moIfYVCgRDcf3/kvv/hJd8fUH5lJ9X8UU464TElbPz90q9Jkm5gsVys8autaY8HryCNy7aOPr2j81pcVTk//ZN+8a/NwWM+p2jx1LLT74TTBq7jlDvx0SXKnBHJPG1lD9KV84KpQdajtL75hO1G6MLEvHsqZVBsbFGmDSvTuzl2BWVy5tiDGQMAQNp2nllexgjfnjix1L5ZSq9XcsAneV7kvDyhMNUkknNhDS9RBR3Weq+ZWBDuVKO71aOZUhEucWfS7WWs/RFZw7SUUgw42HWhaeNAe7Svkt3tIcJ8f+X0Ewr6rZhwetdkf73Kt+BxCVclhuA89FY2zOdXJwS3r33lVt8v5aI0+QZ25/muf6Kf+muSy1sUwLVfcH/xhWZj73yye9fG9vw9dt0gD7rDFBpblGnDCvRuAHCWarP9m31sXv/mmradZ7cL/+XYFe7MZ+P9EpBCJwWIn5d7eaYhbVk+VLwb/kTb8m6FJ3OuLIsa/JWGgg5rfRXRzqBeXcJ/ygZvdfl60FnrCDSgfp/7W5rKdPlF8i79UCBEyMWaAKR+v8+1TO7KzuyvV/lmkh1TsjLT9A1XwrP4zlZOPysh7rdDRRpYTNOWJnGWltDXLK87LLfUORPiW+GXNeVn7mO/Df39hjO7j32inzo3dFjO1JyH1LEyrFNThi618As2L/Q1S+cp1v3g9CVjQT3vV8IFC37PHn4TrYcHrZvu6owBlBlblGnDyvRujl2R7d/sK+mfMXDsCqo49HWJQGVeBViXxf3JXaEBn/x5uWdmGjwVJroiYjuTYdel0SV2tpimmYgiOWJxp5xuaHUv0loiCgvLvXZlZ5FlojKX2G3FNMUAAIAu31dCy/3ZT/4QnKV5TZ+j33stU53SZ23ftaNXOfiK03xwJKJwvmPB01lDjzI3LFve6hPFvNIea03gBK3LfJbKf0vY0q/4mYRVkCQa2K0jmtq+h8D4dKzPRFnTDzgurAntr7Yu3BJ1vWR/n1j2LejzjHM/sKuf53Nfo0Ll+sWH+361csCXKe4WbnYXFbkWLT2f/4XOvifftDFU/iDt+9W8e3yWhCASbXhgr381Jf7eHUurxdT3STP1KY2t4GnV0K9EFC93sNuz6CpHlzZUPsNqrzIrezV5+BR486J4fuijT1FUd3e3bDGjOXdOiT90YtRqFYgCf/eSjkBNoQGAZ5VZgkvWQePvFIhSD7mkQ7xF5QMA7yV+9mm3tBXc4jz39DbSIbSBQtIhEhISAIDfs4d0oMCqVaRDAIDqL+THSZ0ROjqIRqC0WgA4wD9KNAoA6OE50iEAIJnc1dhI3yH/5pWcTFFDpwT38uUJhBBCCCkIkwaEEEIIiYJJA0IIIYREwaQBIYQQQqJg0oAQQgghUTBpQAghhJAomDQghBBCSBRMGhBCCCEkCiYNCCGEEBIFkwaEEEIIiSL2z0gr8FQQQgghdAfhn5FGCCGEkDzE/sqlz0jyl0kB1HvI/kSKoCOZ+I8JAcDIwCzSIYSf4fn4z/tIB/rx9zJJh1Dg970A/n/27j+8iTJfGP53rme9rqN7dLEPoCmUUk3aUCpCqViSUtQq/cGTeRTdglrprrTNIm4Tdm1FV2FAVE6LS9K1ctKW1WpRrLpyJi/9gSBSmlCwtAihtM1oSUsbhb7F1RX3ej3nzPvHJGnaJu00mXsQzvdz5Y/Oncn9Tea+Z+abe+5pAJzEI1A0DQDfsmT3FAD4VZwcO4sMP4vF/m8r6RBCo8jw027HI0tJhwCARb8sIh5DrYNOsu0i/N4e6XMKAJSTDgAAAMUWtwxR5PmtMjFXFXCkASGEEEKiYNKAEEIIIVEwaUAIIYSQKJg0IIQQQkgUTBoQQgghJAomDQghhBASBZMGhBBCCImCSQNCCCGERMGkASGEEEKiYNKAEEIIIVEwaUAIIYSQKJg0IIQQQkgUTBoQQgghJAomDQghhBASJYSkgXurmcru4cZb5bI526p967L/IqXyPZrNrslH9dOkj4ujPI+N9WFV5c9draVXmQP+yGnbRoqOEx76NskCDuuppCOLPw2zksHduYWrdw8GfK75pcL5dwqPHbt7vaW9h1ff6SsvnJ97uC/06IQaJYheVjun2Nw78YohcZuLaYqmKZqmykNobm5nMbWMHWcH4XYWU8a20SVTaGoKPeqFw+VTykPbqFK1C9fzMtX8SeAPdfEtyvpb4aHtueArrj/1W2/5W+H3iDAbRf4oP+558kjeez+Ot0pff17SF3uG97pL25KO3C08XrkUXnQ/ZHcWqUIEOa1c1Kv8zx1WSmWlXrw4/BKhZILzkV+U9mbq/fFW5tqbqYMX/UvqD1opk/A4JdWBTZIDvghkmp7ESAP3Vpux3b/gh4726Dqnjvc8UgzRoVfepI/Ldzy/n+/q4ru6nM93ZxE/Rbmrtcz7BUwXz3bxlucdTJDEImQ9lbR2E8mfSm9+qbDito0nvyg7+UXZyfLIUt37zcITvV+feuR3nvIvyk5WL40KMYLMjeI2b6iyE6u9vlxvjGZ4luVZi8nFaFlpm5vbWax6rnNMSXTdtyz/LVsXX6Xy5Q2flPvKna+6ssZNRAKSo10uvkV1zXDq3uR1b/K6PyQ4ntVfBADgel7Oci2t073J6950JvRnhZk3EG4UWaN4/bhn01en/RefdHy8IuFY65JjrUnrOccECYdYZHcW4iGmWYZPHDq+KhrgZlPeNADg3mpWvXyTcFqpi3OoROcN4+Dam1WHL40qyTodXWfU8Uadc+l3WVLkDcQP+F6k2kX6pMHVk1t3U8ECv5LD7opVikxpam86UAErX8j1ZB3K3KcKoLs7vIGLibi/tMPKBxMBAEBxT7a6vUOyQ0lPJR0Zqd0EOTlJUlU5Ru/hig9j0pdM9SymrDz5xcoUAABoPmR75N54CULI2yjc2ztqVekaQrW72a2NatMKT3MvT1Hbmz8P/2gk+IrVTqFVz0HBb9T+Efd93Kl5dYWwg2SamILjzfu+AgC3ubTRV65MT9F4ysWToV0umLsOa2bcqfQs3mHRvWmZBgCnSx1cQfJvPG8+Jt908+GtfoMQk0SyUeSO4nX+ve4DylvvGC7457lT8NDSmwEA4PqUB2463fPP8KOQ3VnkCuFxUZ/nKqgSvnNe3ld3SfMnpWeveSm5oL1/Xzhd+9sercmqOgwFd9zsH7H08KWCB+d5uvGCRJPCtbX9cuAaxJDjgO9Frl2kThoum4v6s0uV/qciruc7TVeXRNcmUrfwXVuGExBXjyOc2kRR3K6B9/cKY5Xuz2o7F8QrpKtcVzMwMMCuVUlX42i9X5+an5g6a+wTgy4uprtSimsTcjZKL5vbkFK9JtQxkQkpaBtbYvC0sHtfc6cm5S7l+C+ZhOwPWP7bkqI4/zJ3x3F1drqvTyniF3V2fAkACsN+1rbWU841NtsXpSy/bVLRZGiXbzouKbNvmT66+PLXDlDG/9K3PD32JrB//02oUcg2irxRBH39zCdTmSdu8Cv6l9nz4GPP99wfmz/57o6Yfwk3CumdRZ4QHtxbXRULEoqWCks/dLTfnH2vb/v9Mn7BpY5zYdWf/aCON6YURfgVffsPB9wcP8W3fEPsVLAP/RBOFPIHfAHJdvmFpLVxb7XVZiXaosHsV+j88pIdEpzOFCUAwGVzdrO5NKwrFD4u87Ov2FdW2qSoKzhFro2N0dNxFADAyjp2j0SDJgAQk58fI1llgfW5BgBude3eoSvpAQAA7euekYYLPSd7oHjjyeqpAAC9h1fnHn459CsUPkQbxW3e0Jy9rUQJLInaRwQq1hs7AdR5TlqyHPE22jD2rP/VeQfAqPEeB+eGB7zpgudyhtrURodzCiPSLpe/dgDE//CJ9uC7wjhoQfKblmkAN9yaAFzHDwCeo/qF7u8Abgo3GpFGuRJRftyzafD+zXfOhH6/wutX/XVJ9CtH7k4CAHjIvKRKG2YUGXYW2fZHgIulL18qqErx7AKufwTYa3ouw9Ibxr5SlCkxhiljC/81AS51fAvgeepy9yDA1DGriSfDAR8ASLeLlCMNrp7cuhnVvxndbJkv6fjaGO/x7obYuEvGqoujXxtCNPOqZcbYSn5Lavh1jattI0W/EW/p4tkunr1/L6G5kCSd/KgCnvDOaYCn7xTmNMS/8EXZ2497d4FZ02JPflTdHGYkso3Cvb2jNmO9IcCoieQUhhKWZ1l+VZ+KDnEKokSUa0v4b1n+21UdibT+kxArIdkunLELqr1zGqDlt/qLAHDHg9FQ0eKdx3CxzijFvD55GoV4lPPvdR94IHbV6PT80rakI7tiko61LjnWumTp4XDnQsqws8i4P44cZpDNtAfvgIq93nkM5zgj0UkuUiHdLtIlDcKFiZgJvwypbr95olUm5KrWxi2rzdxPPmMAqD/6vibv37yjlqlFeQsq9lSTu9RJwvyHX/YlBylpRfNtnwVIDqbHzA8vCulGEQbcVpP7ihlI4gqTunEvySzxtpkJY8oSlGM/ZWLRq+qKfSG8E9LtojQlPuCb01CUoKxwnwaAzHlv1kUfzhLunnAvdCZIONBPvlEIRhEuTDx6/ehy2+DH827zlS9+4rY7/ta7J+RLhjLsLHLuj5f31V3SZN0y3Iei/zXAXhMT6jBDcJlpuro7XFnC3RNfKpxLwz95kUa+XSS7POH6prb9kv1+q9FX0n6Q+jKZfwn0qhao0lm8SaLzy0ua238ZuBJRmjZS+d2m/V2SXOG45kVFRwZ+ovn9+evAe6kCAC70nIyJCTk5Jd8o3GfN9vZO1ZwqX4k9ne6oYC1LJA3TVk4xUMeu816Dcnd0jrt++LyTGG7zBjyujr8dANr0Uxj4gLU84FnP2RXCOyHcLjfcOvbY7ZM5701+nvDnBXMzVxB3R/B1xydPo8gS5Xzz4OlT3z2cNDyl9fRDR86Zl2yQNIoMO4tM+6Pgh472m7NL/XMC7ySG6OEV4mcTiAyQmabj04Q/L5vfv1Rw9zQiYaQiQ7tINtIQHWMbvjcmzbQANH9K41+aBjCt6E83VxzwXY+4uHeP/wSWyXJVa/O7Tfv3yJcxZC5eaa961nubZVNpVbsm5R5S86MISEkrAr/rDs0HS09q70kZM+TQfPrDwPMlRZClUZSrS/izrOfRmKcBtamRwBFq1PfLtqMV6ryiRKmj+FMsf0hd8WvPQHi9kanwTHgcNbTQtvcttalwUu9Ehna5oygBjJzvxsHTpQ6uQHEHwAVz8/D/bOB6Ko3wWFHoB1t5GkWWKDMfvVO4AHGsdcmxj2+7A25a//GSDVoA7dSHTn3FeG+zPPrOV6fnTU0JdYaRDDuLTPsjAAAcdlfATbEjevENy7NursjzXDiof7GlYsGM5dJ388vm961a7+0SXHubERKKZkseRVIytEuIIw3tDpXKfyp2dJ1zXrD5gcrfpNS9aKU880VvNh0IYxYk91m9Hdrty+KMfoUFlV0WiUZe2436kVUzXZbELTyzkfKWa/L22+if7RjHqZIt80v8lh/53ckX4x+v3rg7t3D+OqHINxFy6uPVv9t6Z6HnosT8h62hzoIk3SjyUhhKLOZimmIAAECd5ywJZf7h8SrVlCq/5fS6b9cF3UHWljihWDWFBgBYlOfc7wmoXFvi3FlMTfG8E1NbSYB5lOOQvF0uvauyvuu3vLRO95vMmD85e16mrH/2VC9MhITphpQ/dFifpYSDxM2POVMeCCfRlqZR5I9y+rXWu1/zW16RcOz5YAPcN29oTdiW5F1/3m0f/XXGzPCiX3XGOa0suHHUDQfK36Q4oVmlsgIALEhw1k58ZdzD7VCZRkYxBjt53WBYmdxhOkgdBgAARYJzpego1zCK5/mJV6Iop27i1cKh3N5NtH5Bd2yXDFFudBO/CTcyMhIATn5RRjrQnf+STjoE/LccjQJO4hEomgaAb1myewoA/CpOjp2FtseSDsH+byvpEEKj8Czx6f3HI0tJhwCARb8sIh5DrYNOsu1CzaEBgPQ5BQDKSQcAAIBiixzzIxV/J/8PodQ6ipo4JcDfnkAIIYSQKJg0IIQQQkgUTBoQQgghJAomDQghhBASBZMGhBBCCImCSQNCCCGERMGkASGEEEKiYNKAEEIIIVEwaUAIIYSQKJg0IIQQQkgUTBoQQgghJAomDQghhBASReyvXCpLyP6EScV7OqL1C3QFN8oQpfVbhQxRAGD6tEdIh/hPhZ50iF9Y80mHAABQTbyKJH7V/drEK4WL+E9JAYAlnfzO8n0c8RCCOOKBFkHVxCuF7Yt/NpIOcSfpAF7KfOI/V7ZDlr3+i4vnZIjSNW+IdIh7QNRZGEcaEEIIISQKJg0IIYQQEgWTBoQQQgiJgkkDQgghhETBpAEhhBBComDSgBBCCCFRMGlACCGEkCiYNCCEEEJIFEwaEEIIISQKJg0IIYQQEgWTBoQQQgiJgkkDQgghhETBpAEhhBBComDSgBBCCCFRMGlACCGEkChkkoZeVjun2NwbThXcwV3Uv7VwAZ9zWCk9Izy0B4dGvMRTbq0PJ7afnko6svjTMCvh2Mep4ncCfpb68niKFh5M/aiXCOVBXhiC8D/L5TKtNdV8ebxVuJ5Uqrls+C1fXEtZr/M8TjWEExwAwG0upimapmiaKm8Lt7IJhdiNB82vP6NtGhx/BX3n6BLqmWeoZ0a+cLBJ+4ynnHrmGer1psl3Bam2WE8lHUlX9gR66tPiSB///tVTSQcqDlGTPi6O8jw2SrV7X/1RBnfnFq7ePV5n251buLU50DO9h1ffuWP3xN3bbX6M1r7tDlQDq51DU77HY6y3f7bph8vLw96MV8Ve72+cRunYemfhfOHxUseolwjl47amv6EPtczT5qFgT91LMfdSzL36EceMY3pvObXrw1BPLCSSBrd5Q5WdQL0Ch5XaN81pYXgLw1tyEmrL9A5Puap2ep2F4S2MM/tCVrCEYzJ6KmntptawqwmKYx/PasyuYzt4tsOZ58zy5gcc+7iqSiWU10W/qpIibyD9WQSXy3IdR4cXL66lWs6Y0n7idT/xurOm73Th5Q315XpjNMOzLM9aTC5GywY6kEmGUDceNL++zXhuTMmtefz27fz2vAR223DeMHjBniyUb+e3b+efTlVOMhj5LfZpcWRO52bbwMDAwMCAbXNnjjdB+LRYu0ld4ysOknCI1KSPy3c8v5/v6uK7upzPd2cROaNfS1EEg7tzt5SeDPLUix+dCrN6V589m+HPsp7Hu7QSAKBNP4dxPGcRCp3PubLCyxuuib1eMLg7998/fOR3J78oO/nFxiLu3715w+Du3C2lSqH8d7ElW0TnDYEd05eVJ+Qc4plDfOE6R40vsTimZ96JLzzEM4d45lDd9HKV9VhI9UufNHBv76hVpWskr1cwZN53QpMU6z14Ki0WxpLgLc/WZgqld8zVfHVm34Uw4vRU0pGR2k2Qk5MU7lsOztnXDulpnvd8V4am80snAEDvvuZ2Td6TQnnmOktBZ8O+cHYUWT4LAABnbvswIXqxb7neXQXRzxtuEJaUhrg8+K475PzHzW5tVJtWJAIAgGJ5itre/LlUgzBjkejGXNPr1DPbjJBcMNuvdLCj9txs0z1qAABQW/KS7ac6hM9V72gpSFCHHk+GLfZpQw3kGPNjhKWYfGMOdH7ZA9BTaapJ2rz2PqH4fl1Sq/VA6FlD04EKWPlCbrSwpMx9qgC6u13hvvdrOQpA3+4d8+/cUgraR+YHfPadRqV2Xngh6g80FtyfOLr0yNEKSH9htUJYUq5eVQCu7pC/uF/9e/2w5oOlJ7WvvxgPAABTH3/p4XkfNu7uBeg903gypihXKI9/oVx7av+ZvpCjcC3vVEStKxJOkRGLs6PO1Hb3e8vvWR7hWS1Td4jX3R1SBKmThl42tyGlek2UxNX6DHV8FZV9R8SY8gjDs4wtzVPOnT5jv23u8ulhRdLVDAwMsGtVYVUyPlXUAmg8KGTh3OcNdvV/V0JAAAAgAElEQVTtKgAAV0fnguy7ZnnXio5Xt3eEl13L8FkAuJ4na2f8tejG4ZLMeT/x8zKGV/jHmXDqV9A2tsTgORa59zV3alLumuw3b7FIdeN5ddu380/fE+9fNnjBPnve8qnexanTNecuOAEABru/nu04EMa1CRm22H0lAwMl9/kWe770XHWJyWcHWG8u0XPA2pqkuz8m5CipW/iuLZm+RVePI+Sq/odEAQBIfP2LspPVaQE2e+/hP+1PfDn31vDqd3c71Y6dY65NLFnHn103/AF7z4f1Aa+Fvd6jzzUA82+N9i3PmhYLPT29AL1fn5qfmOo74M+6dd7Jr0NPI5XJr/NrHvFso6GjtX1zs2NnAIDz4hnN3MVSbLtfSFDHMLd5Q3P2thIlsJJWO+zCoAMg/kKL9sUGYQyp4PfCSIMHd3CXqrYPIMr0UnJYmycmPz/0Y5xYSno3P5Oh6HgAgHQLX7IEAMB9zgEQP3JNx/leSJw1tgZRZPksl8ty+x+pTlFCsO+Tl8tyHUcLkpvC7bVuc7He2AmgznPSijDrChqCTDdWpga4vsBd+BpgVH77dfcgZE4d7Dh3DugN/NNTAQAGm7SvN1VP/gqFLFtM0FNp2NSaU8PG+JUIF8WSNtsk64Mu87Ov2FdW2qInXvV/cpSox5cGOfsN7n6xLf2l9VFwOLwI7o72TnjOwr+rAADoZbWPsdWeKxTD65g3VNmzGVuox67heq7avd4nKjoSTn7tAvC0S+/FboBYIZmAUQncgKsXUsLaaEMfasvK7QCajBpDBAD0d18AmHbevCvHKIxiLNz2cxhp4N7eUZux3hBu/5hIn3EfVHvnNMBfGL1fJqtMW8NbGN6ytOPFEeU/T/Xl8dSe251sB8928IsPjpoLeTXhzG0fZicWBj2hXS7THvxjQvJPlmlhh1IYSlieZflVfSo6/DlWAcjUjSemtmzfbkv1DkFMnZ5wji3tHPcVgRHfYgDgyQ/UNf7jDsKAw8DAwIDRqZViMiSAy7xqmTG2kt+SKkFl/yOijNa3+53GZU88LkH3TrScZW3eyxAwa2ZCe1XpEf8V3ObH9EYVw28ecwlj0q6JvT7ljkfA9rR3/mNzddhzSsYT8YiNOcQzh164mEN55y7YG96Bh7xzGmADdcXnNAhjO6uJfpUBAIAo0299owjKouyoipNjx22Dlf+sHNnbuMC0/gnPZ0l80qSu3cr2gmJ2wphVE2Ze+XNYcMKFCe/chbHPplIHP8xOkyJj8JO4wqRu3Cv5ZGrZurGXcvrYUeJbY6eOXXFq/OzwIhHaYiDMmtFadbaRGYOf+9ZuTqppCDNrcFVr45bVZu4ne5a9lqKMJVyYeDxA9wqbIn6BfyBWO0dfm2GRImPwc3Xv9fEvfPG7Rz78d+Euic/u3Vg0H0AYgRgtMlqqA36mdp3mRLOQZ2kynjNEBCifJMkuT3CfNdvbO1Vzqnwl9nS6o4K1LJEqAgDA9KljT6hCeL2+BvwuVTjdoc8kudK8kxg8XdjV0bkgXr6T2ORx+/qP2i/NoYZHdo6qrGfrdDszAepPXZf13WtOXfBBCNHayikG6ljf5VJ3RyhfuycgTzcewTuJwbOFBi/YZ09XAUDnh1QV1G1/xPt5BzvOzY6f1NFeli3mu39ixPWHT4sjc8Bv2KHHGeadO00bqfxu0/4uA9HrBddSlED6jrSdOtmju/MjX8kpXWFPedkLKZOv60g5VQB1Z/16V7s6Ptr3lMvUyErwxf1a2+vjX/ii7AXhz97Dq09qC1IAej2TGLyXLb4+5T/1YbLqrfdmgd+lhyGXHQBgRmx4c/z8SDbSoFxdMnzvTWOeBtSmRgIbXVmUDcb9viEErrS2r2C+cszQArf3SJRpGakJMxJZ8mB6u3GH93bKtr8aPfMfZy1PWVDBeC5V1JfrK9QZy3/OSYPSkCLcVPkTr/vJmbAYbn7NqduZCcD1pGZ995ozRYKMAcZ8yWg7WqHOK5L0awzI1o39TY3Pnt2S9aFwLOzUV7Vo5sUrAUB9j2l2y17fIbLTUeE/X1IMGbZYTyWd07nZxo6esTBqaOHThuF7KULgqtbmd5v27yF7lr2WogQR9fj6k1+UeR7Wh+dBTJE1pIwBAJasMC1o3Ou7HnHkaMWClOWzAHpZbYHL1FgizVD/tbTXj/jHGIO7X/wIitNSAGDW3PT5vssWHVvX2eYtmxv6bMxRQwj1Z/8fTcaqTIBM7Tpo2DNcbiu3L0zJDFzH+KSdCCmxrxpUev/7+hfWWXSZaWucB3dR+hqhyDcRUjmiPMr00hqDZJmVFDpfVdGv+i1n17FM5rqOuvJ4b/kCk2W3ME1YSe92wuMqYYKk+jlnyRM/o/TnqPHgdUa/5YKgMxW4ff1H4dJRlfWPfoV5wghEKBSGEou5mKYYAABQ5zlL6J/RdhnJzm6j/CdUJefxjwS7eXKq4ekN8Po26hkAAA29wTuPYarh6Tz9M89QwlqzaeekZ0FKvMVaN2kjN/kt59TYVNZWaG0dXTxQcl9MPmurpCMjcwAAIClAXiEe91m9Hdrty+JG9LvKLoukQ/tXb5RTJVvml/gtP/K7ky/GB107JPZX9dSIwxfDb040vMvo59Ce/rkgz/kurRS+tUOnPZ0e8QFD/9Z+Ne31/gI1ytK3y7+eryssBQCAecUb3/ZcJ5r6ePVGyN0y/85R5RM7Yyy7d8SGzjlkUT5iK/xQy9ybBQAAmowaW/IMAICIEeVhTISkeJ6feCWK4s+SmlMqqHhfR7R+ga6A6D8G8Wj9lvi4AB1PAcDAwADpQNMUetIhfmHNJx0CAIDs/aYAANQcGgD47duJR4qNJR4CwJ1E+N96ACi+/550CCouDgD4ri7SgeTxxT8bSYe4c97vodNKNIRnT2HJnlMA5NjrAeCL/++cDFEuzQv4zx+ldA9soqiJUwL87QmEEEIIiYJJA0IIIYREwaQBIYQQQqJg0oAQQgghUTBpQAghhJAomDQghBBCSBRMGhBCCCEkCiYNCCGEEBIFkwaEEEIIiYJJA0IIIYREwaQBIYQQQqJg0oAQQgghUUT/yqWT5LsAKFhJ9idSBP+pqJQhiu578j9ZJJeXNy8kHWLTo3GkQwAAHHtGjigAsJz8r0kR3hnl898y/Y7UkS7ijaJMkuPH8O7smk08xjxw/4r4b5XJY3OfHL+DGPvAcRmiPNo9hXgMcXsJjjQghBBCSBRMGhBCCCEkCiYNCCGEEBIFkwaEEEIIiYJJA0IIIYREwaQBIYQQQqJg0oAQQgghUTBpQAghhJAomDQghBBCSBRMGhBCCCEkCiYNCCGEEBIFkwaEEEIIiYJJA0IIIYREwaQBIYQQQqJg0oAQQgghUaRNGtzmYpqiaYqmqfI2SWsOpJfVzik294ZTxeUyrTXVfDnQUxfXUtbrhIf+4qiXBCoPTZM+Lo7yPDbWh13duHoq6cjiT8OpYahlF7OrZWh0MWdlxrByo184siQ0Em6uy+aXrNrGgE0/vIL+1Iii+jet1Grh0Wz+JqzwwyToxm5zMa1l3YGeYbW0d5ekaaqY5ca8UC/Nnhp+7xInxM3FfVBMPcWO0wW5D4qp0rbRJak0lUqPemF9Ke0pT6X1x4JW2FNJR9KVPaOLPy2OHGP0dgvy0kmS7WhMuukl/CBci5Ha9fF43aDFSFk/F1/uc75ee/cm8/nxV9hVP7rkMerux6ggL+T2bKLy6kM5bJI9rUiZNNSX643RDM+yPGsxuZjARzHJuM0bquykKr9cpm2pKkj+idf9xKe95mjx5QcN+oN/TBguD5JwiNSkj8t3PL+f7+riu7qcz3dnEcwbeipp7aZWMnUrdf7pQs5CgKgMrdL39FDLrrKGvvDDyLm5LptfOmh0jiiqf9O6NTKNf1vHv63jn7nJWHRKiuhEuzGAu8+eLuySLM+yfAmt9HvOXKw3dkoShmTvGoHQ5uI+KFb9pXNMSXRdE8s3sXUxVSpv3lBfSmf15DmbWL6J5d/LcxSNlzcEcl/JgJ+aHICkzWvv81+jp9IgwbaU62hMvOllPK1wLUZVQ4f4cvHO12sffsc+piTB9C5/7F3eNMv48Ji84Xx97o6RRyCRiB8npUsa3OzWRrVpRSIAACiWp6jtzZ9L8N0yCO7tHbWqdA2h2uu5P9qjrZZpAABwQ2F1wuKKrjIOgOt5peLm14o85VnZNx+t/Sb0z9h0oAJWvpAbLSwpc58qgO5uV9hvfoyeSjoyUrsJcnKSpK98NM5ac2JhzprkCAAQRhiYsgZYuDAq7Jrl2lxcYzO1+qARogtUfqXf9Gw9dHP2/Bs8i/Pm8W/Pyww/FtFuDFB/tLFgcWKAuGwxReuNkF6gDjeEnL2LxObqZ7WptOovUKDz3xTufYc6Nb9fIbRwZhFT4Gje1w8AbXutUJDrTb1m0C/owNEb8lns0+KcmpwaNj/Gr6yn0mBVh70tZTkay9H0cp1Whj7WMstUDVCwMF5UuXjfmPMeox5+Bx5K8++4XHOL/Y4nihYDAMDiNXUPOWubvxnxKqYl4SEVTB7546R0SYOCtrElBoWw4N7X3KlJuUs5/ktC1svmNqRUrwn/RBQY1/0daG4cfvPKf50Ll846AZQxTXxKoeeJy3W1lxZn3xL6Z0zdwndtGT7xuHocIVc1AV3NwMAAuzaULjg5Qy2HT4wYZYC5OQzDrNFOC79u+TbXjLq3dfyLyhFHiW++t6tmLL9F0jiEuzGAu9ulduwJeG0ipY5l+ZIVoR4J/cnVu0htruxSlm8qKZrtX+bucKizNQrvoiI+obPjPAAkWppYy93Dq3WHcQ2hp9JUE2CUwaozh78tZToak296+U4r2Tn7ecZUNOZIFaxcvPuL+WPv2nIi/cuc55ya+xN9n0Q1W2U/N5x8cnveqL3/qZFdUizyx0nJJ0IK15/0RsirphUTrx5aiA3N2dtoUhkJgDL2JrB/P3yE5f5xZsTzwrSGg3+EhL8abhj94hC5zM++Yl/5lCFaovr8xOTn3zfxWlLgbA19C5d6RhkAACKSk8k0E8HNpUyPGTuEwLm/AwBnY7N3TkP41yaId2MAd0dnJ6RYPNcm1kOuN29Q0nT4wyQCuXoXqc01gzbcPaaw//zYI+3YEQXugx1GR/oLvw7tOPfpzk2tOcYxoww684ii8JA9Gst3YCF/Wol4yBCwawUrF+8Ww6r5Ywq/6R47XMK5PWXn63MPJFevkuIbCpHjpORJg8JQwvIsy6/qU9HlJC45c2/vqM1Yb5hFoGqfTEUeuHS+eQyljqMjnr6h0Kb7idf99ML3c6hTDRLEc5lXLTPGVvJbUiWo7IoZO8xAyBXaXE7HVkj0zmmArPDyBjm6MSRaWNbmO8gqZiZ0VpWSn6BMgiyba1K8kx7WhZZ9BRhmkDxlkOFoLJdr5oNM7Bsz05LNZEpwGCV1nCR2y2XiCpO6ca/kRyhhiHI1oTEMn2k7+eS8ihbhLon/eDDttYDXUTOVr2lc/xFmF3ZVa+OW1Wbuv8ozBoCh7jN9UXNjIyZeMxxXcHOpEqrTfXMalCaVa++pcdcfh0zdeBRFfNgzGK4M2TfXjJkJY8oSZvniu81P0apDKc5QMwaAngPW1iTd/X4JAoGUYRiho7H8rpUPckvs2KRAqVB6L0wYZoYbgORx8heS1dRWTjFQx/p2I3eHNBOzR+A+a7a3d6rmVPlK7Ol0RwVrWSJ5qGk7ed1OT9SeVHv085kA9aeuywIrPy/Ds84PZ8Ocyd20kcrvNu3vIjHMLrehi31Rcx8imjNcuc2lVNwkYW0ydeMAu6Q6XuZERQoy7vVe3kkMM4RFd4dDHe85kLfpUxnH7y18iFclBD3O1iSd2T9nOGBtbW3VRm7ylbRqI501AyWhXQCQ5Wgsh2vmg4zincTguQbhPOfUzFYAfLPvgNN+ej21w7eiU3X3QN2xNZPKTgkfJ6UbaRiVA7YdrVDnFQWYuB0W5eoS/izreTTmaUBtaiRw7OB6UqnmMs8VpstluQ4wKTNgzNBCvbtKk/DHkC8Ou6q1+d2m/XuuhYwBgDt7AqZPJZgzXNnNNU9pAkepb2jhFGd0Rj84L8TKZOrGAXbJlOVXYdIg0+byp1h+r7qiyDMQXl/KVCSkLJ8BAG7zU4zj9xZbWBkDwKcNNaC+3X9UISafHb4R07Y5CZI220LNGECmo7EcrpkPMooyJVnzcYleuO59dFfWx6rslFsAbjFUvcsf8zyc61VwxxPOSWYM5I+T0o00gMJQYjEX0xQDAADqPGcJ0UlekjlqPHid0W+5IPknS0xT3ffXqax/BACAxaa0Js+ExxsKbWllWut1WQAAoEk4a4sJ+TNyn9Xbod2+LG5E8Mouy8/7MkVfQxnjP49jYQ6j82yDqGkEcwYSm8u++yC122/53mT+t8FmSd9geDHN/JKV2i4sRtdJcculhOxVeqrKbzmd4dclGkoYPU1TQsnVs0sS4qhSpY7YROPMSFD+usQJxapUGgAgIc/5Bq0EgP7Pax1gd+ipv/itqmP4YKex1k3+YwcAOcNDB0kqMlciPK7Wo/EY0n+Qvp0qZqffclYdY5RmV3YaH35sxOHJ9K5lcZB1Z2baPgLtw49RAAAq00ebw78kAQCynFYonucnXomieJaVLGZA5G8HBID/VFfKEOUX3dtJh6Di4gBgYGCAdKCKigrSITY9+ijpEAAAx54hHYFabQUA/izhPQUAQvqfL5PlTiL+jxcUfyf+D6GoOTQANLETH+XCpEwi+r/sPBSt5P+Flk7ndpP9LJGRkQBA/JwCsPlfdKRDAEDsA8dliPJo9xTiMWJjKWrilAB/ewIhhBBComDSgBBCCCFRMGlACCGEkCiYNCCEEEJIFEwaEEIIISQKJg0IIYQQEgWTBoQQQgiJgkkDQgghhETBpAEhhBBComDSgBBCCCFRxP4baRneCkIIIYSuIPw30gghhBCShthfueS7uoi+D/d7sUTrFyhWWmWI8ncn8V9JmUJTQL5RAOD493mkQywaKCIdAkCOX0QTfhtJhl8Rk4cMv43kbiO+p0QyFMjSKDL8+BaALL9VptNZz5KNQMfL1Sjff086BAAc6ZLj5LVERf7kpdaJuaqAIw0IIYQQEgWTBoQQQgiJgkkDQgghhETBpAEhhBBComDSgBBCCCFRMGlACCGEkCiYNCCEEEJIFEwaEEIIISQKJg0IIYQQEgWTBoQQQgiJgkkDQgghhETBpAEhhBBComDSgBBCCCFRMGlACCGEkCjSJg1N+rg4yvPYWB9WVVzlLopu4QI+96mVimSEh7ZyaMzTQ2Y6YHloelntnGJzbzhVcDuLqWVswM/C7SymptDUFJqaUj52g3E7iyljWzihBVK1y497njyS996Po4ttzruTjox6bLMNv8RT+Mql0CN7uM3FNEXTFE1T5WFuF7f5MVr7tnt08ZFyag496qE/IjzXpvcVbpKgVQAAoKeSjiz+VKLKrkwUCRtlnL2eq9zl3eut/l24vpgJWB4OSTZXkA4GMKIjzfHu9uN1vFDfgGTt4sOxj1PF7wRuIPZxio6n6HiKZqRqCH+k9xQpT14fFFNPBTngf1BMpdJUKk2ljjjgD5cHeWFIJDh5BSBh0tCkj8t3PL+f7+riu7qcz3dnhbvpA/vUSpmmOQcYfoDhB3ISNpXpR3YkrvJjo3S/bO82b6iyS1bbaJ+Uq56LrvuW5b9lna+6skYmFtzOYtVzneEHId8uWtWx1iW+h2kFwLzbcrQAAEdfad2hTDjWuuRYa9J6zhEg4ZiM+nK9MZrhWZZnLSYXo2UDHpHDs2Qdf5b1PeqyARbkFS0BALf5MaYim+HPsvxZi8nJBDkfTEpPJa3dJF1nvSJR5GgUgE+tqk3T6wYYfoBxbr6Q5U0suMpdWTULh8ulyBtIN0qbfg7jeM4idDDnc64sIW8I2vFCJE+7+LQxqipVHdvBsx3OPGdWkMQiZKQbRaaT17Fy1V+i65pYvol1/t6V5c0PuA+KfeV1MVUqifIGUicv6ZKGpgMVsPKF3GhhSZn7VAF0d7skq95jyGw6odHFKj2LSssAY7nP7/mellzr9IIkiaJxb++oVaVrJKptNLe5tFHz6opMAABQpqdojjfv+woAAL5itVNo1XNQ8Bt12FHkaRcfm9P4t1tNf50xEwD6+nf97ab1T9wMAADXpzxw0+lPhs6HXLOb3dqoNq1IBAAAxfIUtb35c2mPTKMdKc+qTa97l1YCALg72qHgfm/0DLX9y7COwj2VdGSkdhPk5EjVWa9IFHkaZchsOqHZrPXsKffP1bSe2dcDAFzppr6CGp2nPP8hU9KJreEMMcrRKEeOVkD6C6sVwpJy9aoCcHWP+i44ouOFROadpde8p1aT96SnIe7K0HQ27JMqSZGjUeQ5SLrN1Y2a33sP+JoUjaN5Xz8AuPcd6vSVZxYxBZ7y8JA7eUmXNKRu4bu2ZPoWXT0Oyar2M9TRGpV9f0SwZ82GM9lmbbw0sXrZ3IaU6jVR0tQ2lsKwn7Wt9Rw9uMZm+6KU5bd5nsv+gOW/LSmKCz+KPO3i8eOeXV/f8ceZi4WlqBlVrXeu8my/H5s/+e6OByJmhly3graxJQbP5nLva+7UpNwV+lF1Ym7zzkbNcyu8m04RvwAqDrR5ojd0am5XhFe/rmZgYIBdqwqvliscRZ5GiTCwjC3fs9dzB87Yk+YujwHoGXRAVHzM8GqxarA7w7ouSb5Rlqzjz64b3h97z4/ZH0d1vJDIvLPMMpR02OhZwgL3eYNdnbE8zN3DD/lGkecgqTC8wdp+7T3g25vtCSnLZwCAu8Ohztb4tpciPqGzI/QvVwKSJ69fkKgUwGV+9hX7ykpbtMT19gw6AOJ7WrTaBmHcpaBmeKSBq/y4VveQLQbMUoRymzc0Z28rUQIrRW3j8F6GUJvavF8tbqMNt43/ohCRahcP2/kdp241/fX6kaU/7nmydccpgHm3ffTo9YFfOAluc7He2AmgznPS0h2XxjryN2N7et27w7uy4V02dhNNzQEAKKhgbWEMHQNATH5+zMRrhUueKHI1Cle5S7WpDyDKZEtWAkDM1ATo6+gB8HzGoe5OgHDG5uTaXD5u84YqezZjm+VXNrrjhVe/PDuLB8c+rqpqB1hgsjwhWYoie6MQPkgKFyM6AdSm92glAPSfdwCM+qLr6HXD3aG3GNmTF4m7J1zmVcuMsZX8llQClQP0GU1Q7Z3TADmMZ05DT0uudW51frBBiEni3t5Rm7HeMGviNcOmXFvCf8vy367qSKT1nxAMRLhdRg0zDLt+1V+XHGtdcmzN5YeTnEfDjaIwlLA8y/Kr+lR0gLmjEhn7ba9NP4feervnUvSDByScC3kNkKdRlPlr+AGGH1jaoRX2euWDOVCR453H8KlNwslMMnCbH9MbVQy/OXFEYfjDDMPkaRcfJb2bZzt49ncd+nj91bl7kD5IAoDy1yV8E8s3rep4lNYfIxCA9MlL6qTBVa2NW1abuZ/gRo8ymZN9cxqKNkdVNHDeCxPJEqW3wtjOahlycz+JRa+qK/YR2tVkaJe+oQOnbro/JfhYgnbm+nlfH7ZJFC5xhUnduJfQ5ur9vLZdnX2PXwc4crRiQZ6vS2SuydPU7pF8WvJVj2ij+Pj2esgsYepyTmQJd080zHFuJnYtUWK9rHaOvjbDMjJjCNTxJCFPu/gsKcpbUHE0rFs/rgQZDpL+Eot+r65oaoMZMxPGPJcwK+QuQP7kJWnS0LSRWlafvb/LlktqZCdm6tjtCwDQ013b2mfUCndelRlbwb6pjCoOdeYP91mzvb1KJdz4lF5lh05jepi3PwXSpp8yYmjB2SXBvRKBkG8XAIDey6fnTU3xP2rbnHePGFr457lTYdTfVk6N+Lbk7iC0uQDA1WdfkLJcjnGmq5w8jcLpIxn/m6Sczj7f35klwqAjw5dE7LP2FWSQnOcijSPlVHpzdiNrG3tkl6rjybmzAMARPT1iaMHZ104yHAkyHCTb9Kkjhhac54RGGTWJwd3hUMeHPPdLhpOXdEmDq1qb323av8dA8sQEyqLNYNzpywa40k19BRlKiEm2DXiPHQOFpiTQbC7kS0I9fChXlwzf/tSYpwG1qZG1hHcNO4BRQwtte99SmwoTx3tFKORpF4Cjh78G5Q0j+vqooQXb4MfeWzFDMerbUtvRCnVekeSbCwAA6g80gmrmiO6zZHFBe1Wu9zbL+l1VmFUAyNUow0MLAADA7a2JMq1VjvqPLFzlx0bIKLovWCU/E72stsBlaiwJOHocoOOFRsadBWDM0MKRvY0LTCskP2CSI89B0ju04NG216o2PZYIoFh+r7qiyJPj1ZcyFZ4JkiGR4eQl2URI7rN6O7Tbl8UZ/QoLKrssYYz0tDaoIhv8lhfWDegy89c4K3dRkTWeCDUjb7n82TpepZpS5becXvftusy1Jc6dxdQUBgAA1Ka2EunnP0reLqdfa737Nb/lFQnHnhduqoQ7Yv5l5LrXr/pr0p4nj9xtAACAebd9JNyKGSKFocRiLqYpBgAA1HnOkjDuSQMAAPureupVv+Xs4QvMY26OSLScZfRzvOsvyHOGc0fctUP6Rpl4r48y2dYYYgAgwsDmdESWUZsAACApw8lKdYFSImM7mPP2Zjt02tPpEftjxfBhPey7cgTSt4tP56sqesSHqmOZTHq3k32covUAALDAZNltkPfiblhInLwcVarUkQf8pnWZvy5xflBMpTIAAKA2vVdimAEAoPx1iROKVak0AEBCnvONn/ehheJ5fuKVKIrv6iL6PtzvxRKtX6BYaZUhyt+dOtIhptAUAJBuFAA4/n0e6RCLBopIhwAAIHxrIwBQc2gAGBgYIB5JFopW4tMK3W3E95RIhgJZGkXxd1lmYTrJh9DprGfJRqDj5WqU778nHQIAjnTJcfJaoiJ/8lLrKGrilAB/ewIhhBBComDSgBBCCCFRMBbj6pYAABqLSURBVGlACCGEkCiYNCCEEEJIFEwaEEIIISQKJg0IIYQQEgWTBoQQQgiJgkkDQgghhETBpAEhhBBComDSgBBCCCFRMGlACCGEkCiYNCCEEEJIFNG/cnn+PZJvA6CggGz9AADwmaJt4pXCdo8MMQAA4K1YPekQrs1ppEMsejSOdAgAcN94owxRAEBxtoJ4jPZ/JR4CAHTEf01KAXL8gBzI8uNbMvwiGgC4k5JIh1AAZM6hSUcBWX7i6wj53w4EAEWlDEEA8smHUItaC0caEEIIISQKJg0IIYQQEgWTBoQQQgiJgkkDQgghhETBpAEhhBBComDSgBBCCCFRMGlACCGEkCiYNCCEEEJIFEwaEEIIISQKJg0IIYQQEgWTBoQQQgiJgkkDQgghhETBpAEhhBBComDSgBBCCCFRMGlACCGEkChikwZzIaP9aCj480PmQkZ/fHQJlcZQaX4vPG4VSvwfI18lXk8lHVn8aWivHX6TH2qZp82BP9cxPXMvJTx2fcgFeOFr9WFG99PLaucUm3vDqeKfn2g/e9n8z/FW4fpfpto+4SgAgPqu31KfjXq8VU+NG2KoZRezqyXg5uKsjJeVG1s29smQNOnj4ijPY6OEmz8QaTpY8B1neAeh/uy3UfpbtP47SGGLiA02aH79GW3TYKBnmrTPPEP5Hq83eWvr1PsKP+yc/OfyJ0+juM3FNEXTFE1T5W2kgsgUxUuCvX5C4Xfjy2Vaa6r5csDnGvTW6yjh0Vw23FMvrqW85fqL4cQeQYLNxX1QTD3FBtyl6ktpKlV4lI/txdwHxVRpKD2Ce6uZyu4JHPFFK6XyPPSHQ6g7KLLd+BdSVDJkLiwznoGCUSWzc/gyJQCnTyvTQqHt4QhYpOMP6nwr1f+ZyTqXUbQohIg9lbR2UyvkhP/egzimZ96JLzzERwAA1FvvVVmjeN3dnieHPtSWldvh/0gWzW3eUGUHdbZkFQb0z09ynRzc5NnemXFv8nG+507rP/uzQ5WVGVrNQy27ak4szGF0SoChll1ljDWH0SlBqWOY4ebmrEzNhQytMuT336SPy3c8v5/PjQYArnqVKm5jXdeWEN/yBIh3sPo/+3aQIXNhmfajQtvDEQAA/Rfty3P4P4S+mUYYvGBPzuMfUY8qNb9eVeEpHzS/vo36cOw6IsnUKPXlemM0w5ckArjNxXota7HRCqmDyBTFS4a9nmw3btBbX4lP+4m/AQCg/tR1qlOx/LwMuFymbakqSP7JMg3gcpn2YKo5rclwQ9jRiG4u7oPiLGt6XdO6TADug2LVU6zzDVrp96zqL52gG6+Gyap/0ZrVleB0xigBwNWjvd+qr9JZlkpSNeFuHO7lCe6jXVRamREWFsz1K+3vrj0TZVopbHSl5dWF9sPdo3Ot49asfQvrypIne3TsqaQjI7WbICcnKZw3Pi6u5Z2KqHuWR3gWM3WHvBlDv3nXvVRZOSz8Pxrpor29o1aVLl19gV0wdxxPUATe2vVdf65Q/ME2czrwoVTN2Rr6FubohLojkh/KiDpxePR4BGetObEwZ01yRIDXi9N0oAJWvpAbLSwpc58qgO5uV8jVBSVHB+tv2brPt4NELF8a5dtB6ptPFKRIlDEA1DtaChLGZAOdnxnPJdd5soSphlW0puWAOdA4xcTkaRQ3u7VRbVqRCAAAiuUpanvz52GNWF3BKF6k93ri3ZjreaXi5keWe7OBzHk/8fMyAAB+OGuHvAenAQDADVnZNx/t+EGCaGQ3l/NcJ+gWC7muUpOicfQ5hSf6WW0qrfoLFOhCS6qDubh3DxSsi/Hs6dExL6wCR0/g0ZxJIt+Nw5/TMLfuIMOXaeP9y/ov2ufOXT7DuzhjmubMReeIVw2Za05ontKG9I1EVzMwMMCuVYX0dkVxXjyjmbs48KF77jaeOWTTRksVq5fNbUipXhMlVX2Bcf2VtbfkF/1roOf++clWt9IUfUdoGQPA0OAFiJo2nA1ETJ0OfRdHJA1DLYdPRIUzygAAqVt4/6+wrh5HOLWNh3wHm5FsO7jG4NlBhvYd7tMsjVUCAAx1n4ty1Ezq2sQ4Bru/nu04MPraBHfha5g9ffjTTZ2eAOc6Qksa5GkUBW1jSwyeL0vufc2dmpS7JEusZI4ikGOvJ9yNnd8f1czICrCBfjlHA1V7hasSl+tqLy2O/2W4sYhvLtVsNViPClclOHuzPSHKt9myS1m+qaRotrQBp1mc/uMKl7u7pKqZfDcO9/KE8uEAQwVc3wWAaSPLLnT3Q6YvjThuM55ZWFcWytfOmPz8mBBeNhn93RcApp0378ox9gEAwMJt3pGGGYbkGeO9dLLc5g3N2dtKlMBKWeto//wk95tF1Qunw/kAT9a73rUr/mC7HkJNGnxJgqc5hwYvAEz3X0MYilgT+ijDGC7zs6/YV1baJMvdhsnQwbw81/VgboZTuDYBQx1n+uCpQl7YNfpbtIUt1ZMfjfMa7Dh3DugN/NNTAQAGm7SvN1U/naqcfiucu+AE8FQ7eMEBkBD+pyHZKAAgjLUaOwHUeU6iVw2IR5Fjryfdjbnu7wBu5MzNc4yXAAAg2uoZabih0KaL1VuvowAA8up0TeFerJJhcyl/XcLPKqdSaQAAHcO/keh5YgZtkPSAHxD3VpuxPbquNvxrOMMIduMrcvdEOMMMcrE3vAMPHeKZQzxzqA42UNZjBIJwb++ozVhvmEWgaj8XzB3Hs+MfUAbMCcIdZgAAUM5ZCCdqvFMcOVtD34inpRhmGMFlXrXMGFvJb0mVrMorI8JQxvAHGT7noirNWg8AoLQcZDyTGwBgxtSEMw2lIc4UBgC1Zft2W+pUz9LU6Qnn2NJOAHVCAbRkeec/1n/G2sP4DF4yNIrCUMLyLMuv6lPRAeaqXS1R5Nnr5WB3vAKJP/G6n3jdT3Wgo041AAizIF+JTxPK/+/ecOdCyrK56ktpqjrK2cTyTSyfejTgXEhCuLeaVS/fVOecJ+35kGA3JpI0KKOmjymbHutL2Pq7a89EZYdxdVsOmoznDL45Ddp1mhPNkvciYcxtNbnvTADgvTBhuD7Is//vcftNi5YHeVYspY7JWXiiRrg/4uycwgz/ccSh7jN9UXNjJWpuV7U2bllt5v6rP2Pws0hrmntib4DkICJ+7tjCkE2Nny38obZszytoqRIuW+xN2GCaHV7FMjdK4gqTunEv6ZsbCEWRZ6+Xhybhr74ZjpnK1zSu/6gHqHdX+ZVnFCUsrugqC/kymzybq22vVW36k3fm490rTAmNWz9wk40JAHDZnG1V1c1wSp0x+CHQjSW5e2IM7yQGTyP0X7TPnTZ8aa3/on3u3Grygz4hmxE7NumRHvdZs729UzWnyldiT6c7KljLEimjXNj3DWf/7llqeEoJpzrUX3fvbzJ5AADnPzjNLfkSDAL43Skx1LKrb+FSX51DF/ui5j4kSc7QtJHK7zbt7zKQGgCXy3Er9RzUHdR5DxVDHWeClUfFh7yndH5IVUHd9ke8tQ12nJsd7xl3UFu2b7d4ipu055JfCHmelwyN0lZOMVDHrvN+EHdHmHeJXrko8uz1MlDG3iRDlGtmcwVwUa9qcfwpjf+NlFcl5OjGZC5PzIjNnnsiy3P3Oad/7oR3nhcAQH3zCZg9ldQMI0lkatdBwx7f0EK9rdy+MEXqXFC5uoQ/y3oejXkaUJsapd8ZphsS3+Tv8TycKiXc9JjTmzEAnN7rhoTrQ7xpwmfEv28Yavm4AfwuRnBnT8D0qRLkDK5qbX63af+eqz5jgDFDC8fPVszNKFoUsNxvQvFkqe8xzW7Z6ztkdDoqZs9bPlX45w2ve2+XGDTvYYG+J8TeLU+jjPq21Ha0Qp1XlDjeK362UeTZ6+WQqXwNHMP/q6ae+6M9+v9mAmQq8uyOJ73/16Gh1BFkvqQoMm2uxAd1ncaXvf+/4djfjA51tobo6MZlc3aL409pNokzBpCjG09ipMH+Rhn1ht/yeHeTRxjKCqGwjEoDANA8VTh8mRYAADTRP6NrE2eMZfca/ZYLcg5ZlI/YCj/UMvdmCUXDEyF/5jhjy29HfJZ5b1om2NTK+Ml1276GMqbBb3lhDqNLXpNzkfEWR2UUjrqz0v/WipBxn9Xbod2+LG7E56vssvzsL1ME3HEMZYXmQoZ6DgAA5mY4PbMdIwxlOfo0xvM/tobLRURht1H+E8WS8/hH1Ian8/TPPOOpbTbtfDpVCQBTU215F6htzwhbUkNvGJ73MElyNYrCUGIxF9MUAwAA6jxnCU3gW4c8Ua5KR40HrxvRxsk/WaYV2tLKtNbrPAdJ30TIaTv55LWUd31NwllbzM9qMzqqVKlVfsvpdU3rMovYulLaW642vVci5fzHdodK5X9bUXTdgRtr28HefpB62a94VTL/0rTRr5084t2Y4vmJv2VSFMUfZCSNO5p7TsHEK4WtS1EhQ5R7OiX/EjQaNYcGgDf5e0gHcm0mHmLTo4+SDgEA7htvJB0iMjISAEjvKQAA7QFvnZWaTtJ/ZhNQl2Q3mgVD0TQA8CzRu5MAAIDgHbrD3L8i989DPBQKxX8CTTTEdZQVAPizxBvliJN8HwZQVMoQBJT5VuIxdDqKmjglwN+eQAghhJAomDQghBBCSBRMGhBCCCEkCiYNCCGEEBIFkwaEEEIIiYJJA0IIIYREwaQBIYQQQqJg0oAQQgghUTBpQAghhJAomDQghBBCSBRMGhBCCCEkCiYNCCGEEBJF7K9cbj5C9G3Appnfkw0AAACKVuI/JQUA7iTiPyoj+E3nH0iHcBcQ/yz/rWglHQIAOKscP10DADCT/O9vRRL/nScAsP5XLOkQul++RzqEoJt848d2TrxO+PoGVpIOoVA0/aJ7O+EgVgCAgbaJVguXPD857rbIcsCX4zApCo40IIQQQkgUTBoQQgghJAomDQghhBASBZMGhBBCCImCSQNCCCGERMGkASGEEEKiYNKAEEIIIVEwaUAIIYSQKJg0IIQQQkgUTBoQQgghJAomDQghhBASBZMGhBBCCImCSQNCCCGERMGkASGEEEKiYNKAEEIIIVFCSBqGWnYxu1qGAj3FWRkfKzfyJYIgL5yUJn1cHOV5bKwPu7og3OZimqJpiqapctK/+95TSUcWf0o4CAD0sto5xeZecgEk/yDuMi2dYnaPv8LvQukE3AfF1FMsF+AZt/kpmkr1PYrN/d5njpX7yrUfjPOmRJGnG3uF2/Qc+zhV/E6gzdVrLo6naN/jcW9rBSsfz5C5kNF+FPgQUf9nhkoTHruGmwSGzIWe8mAvHMNdraVXBXw7HLuKouN8Dy3rCrBCcXWgzRAKCfbHH/c8eSTvvR8DPXVpW9KRuz0P59GJy0MgYR8ep+k5fZq36f88YtMH6RKhueoO+G5zMa1lA+5VbXra+1nocv92qS/3lReL2SED+kWIrwuAszI1FzIKmeQIABhq2VXGWHMYnRKGWnaVNUzPYdYoATgrU7YLCtckR4QapUkfl+94fj+fGw0AXPUqVdzGuq4tmdJ9DEF9ud4YzfAliQBuc7Fey1pstELqIIKeSlq7qRVyyNTux23eUGUHdTap+mX7ID7uMq1+vR3yJa61w5Fe17RudJ86Vk5VRzmbWCUAQJs+Va+fxVruDjGGTN3Yi2TTuzo6s+tYZsx7D1Yekvo/M1ujC/mDEQAAx63UamvsQV0mDJkLy4yzc/gyJQCnTyvTQqHt4ZCPLQDOvvYCpsuSGORpd3VuVTuoJWomovvjpW1JDu6PSccevR4Azr/3xcNJTlOranHQ8hDI04eHzIU1Fctz+D8oAYbMhWXajzxNHKRLhOgaOuC36WnGkWfhaQUAcGyxii6vY9dlAtSX01ujLDyrAABoK6f05bHsmMOcCNJdnuDOnoCFS73ZQETy0oVwYXAIYKj7TF9UhlYJAABKXc7CvjPdoY82NB2ogJUv5EYLS8rcpwqgu3v014GwudmtjWrTCuHYoVieorY3fy7Vtwt/PZV0ZKR2E+TkJBGofSTu7R21qnQNmcrl/CCCL83F/4vSr4f0fKk/0rGjFbrFY3Ylt7m6UXPvXUrPYqKlKfSMQa5u7EW06dsOVqSnBTjyBCsPRX/L1n1R2b5vGot0vHB66O+uPRNlWuk5tlheXWg/3B3Oftq0t3Hlg8EyBnCZd9QnpC8Io35/RBsFbIMfw61rHr1eWJr56KyH4LKrL3h5CGTqw0MdZ6AgRWjiiOVLo+yuIYDgXSI019IBv+1oBaS/4M14lPSqAnB1uz2fMfsubyaUuI4PKWMAKZMGpY5hdErf4tDgBc8fF/ui5sb6sv+IaVF9F0NPGlK38P7JrKvHEXJV41DQNrbE4Nm87n3NnZqUu5TjvyREupqBgQF2rYpI5X562dyGlOo1UcQCyPVBhqXs49n/sq2Il7hartel6dkz5tqEu8OhztZI9d1Dnm4sINv03HmnxvXvY69BBCsPSf9F+9y5y2dMVD5jmubMRWfoYdw9DnX31iDXJjj22dqUfyuSaDOS3h+1qmP+4wd9l7nxy0MgUx+OiJ8LFc3C2xzad7hPEx0BELxLhOZaOuCPygbc5z3t4u6zq1OWS3EEIzQRcqjl44a+hUuTI4aTBz8XBsOf2AAA4DI/+4p95VOGaElqG0u4yqU3Ql41maGqmPz8+0jUO5rbvKE5extNZjcAkO+DDLvdQGcQqdh5rtMOKc4mlm9i+ab18HKxuR+g/7wDAM6zWu+cBv0xySIS7cakm97Z126HDCfbwbMdPPsq7PDkB8HKQ8H1XQAA50e7vBewrfV+5SNd6A792rb7S3snZFu6eLaLZ7uq4dnhvMFdnducWU1L1ETE98eRftyz6avTK2atGp2iBCsPAbk+HGEoY+qghkpjqLSyjhxGuDYRrEuE55o54Pu4zTuq7OmrDArgzrsAwMkWB5zrMCkkkgbvJAYd0Z3CZV61zBhbyW9JJRZCYShheZblV/WpwtjEVxz39o7ajPWGWVf6fVwdMotY/g3f8VwRG9NpfFeYF9VprIZqTzLBQJE0eQPZbky+6TPXdfAlT3g316zY6Hbj346MUx6qMw1b4SH+IMMfZPhXIUuak8QoiVt4do/3+yYoZ8baq3bVAwgXJrLX50p0PJN3f/xxz5OtO5QJx56/WVx5CIj2YU6fJsxdYPiDzIPNfnMhpe8S18gB38ttLtYboxl+nfeKW2fVVljPsyzPsjwDWaF+RqmThqGWXUzZmbmFvowhYur0MStNnxrGXCUAAFe1Nm5ZbeZ+khmDn8QVJnXjXtIzagkRBkJXE5rUc81TzVZ7/1Sb/uRLJhKLfq+uaAqzS5Duxleg6VVRga/5BysXbW5GtW+G4yKtae6JvcdBGRXg2BIr1ZA1KG4XZhwIFyYMEm1GORulrz8vqfXAA0mjM4Ng5SEg3YePn63wa/rMlRmafYc9lwwDdQlpXNUHfIGb1dL62hTLcMYAAGq/EZQwPqOkSQNnFRKGETdHjJrEMHSxL2paWDlD00ZqWX32/i5bLqnLEtBWPnL0xt3RSSoUadxnzfb2KtUcmppDU+lVdug0ptP6cL7zXdva9CMvPTjPdWpmK2DGzASJA5HvxnI0/RE9Ha/3O/I4+9o1UdHBy0MSKDkAgDGTGPov2udOC/1qcX15HFXeNLzs/tKuvl0Frn3N7faqZcJEB1VVO3S+oqJDvr9Qvv3R5rz7ocH7P15S5Z32OEF5CGQ4FAcRtEuE5ho64AMId0Y0Z1tY/xtAlDMlayPpkoahll01FzLG3k0ZETs36kSN5782cNaaE/7TIifNVa3N7zbt30NsHgMAjMnC2o5WqPOKgs6q/llTri7hz7KeR2OeBtSmRtay5Eq/rZ+tUUMIbXutwvzHxKLfg/c6BQC0lf6lsyA15C4hSzeWo+mXFOUtqDjqO+cd2du4IPuuWcHLQ7NIa4KGUt/3yOM245mFDy4CmBGbPfdElme8mtM/d0KzNDb0awiZK57XNB7wnTrqj76vSblHCdGGEs8sB57tcuYtAPXzTjbkOwtl2h/7+vMMl9d/fOfo+QrBykMgz6F40ZyCMw253v/fUP9+g2f+Y7AuEZpr6IAPblbLuEyWktFDY4krTFBVOvwZ/2bsTA9+q9B4Qvw/DX0NZUyD3/LCnMJpZ/qgr290MaNTRiSvKYRdZQwDABAVIK2YBO6zeju025fFGf0KCyq7LBKPjSkMJRZzMU0xAACgznOWyDZrCY121Kj/XyPam/mvoHfST46jSpVa5becXte0LvPXJXWlNOXpUGrTeyWGGQAAyl+XOD8oplIZz5soDeOWS7m6scQ6X1XRr/otZ9exTCa9u648nqKFkgUmy27hYKUMUj4x+xtl1Bt+y8tz+D8oDWWF5kKGek4oWljnub8uwlBWCIVlVBoAgOapSfyThnajfuTWZ7osibk2ZiNFxwklmrz9NqlmPpJ1+rXWu1/zW16R8FHM4Gn47vRDR3b4FT9kXpLTG7h8g3bSQUn04YBNbzmYo0/zls/NcJYlKwGEpg/UJUJztR7w7VV6asQRjHFGNduh066nR/Zu1pI48jNCel2ot1xSPM9PvBJFMQwTUv1ibXr0UaL1e3R1yRDEnUT8nxVERkYCAH+WJR3I/Svin+UWRSvpEABgs+pIh0ilKQDgZehj/y1HN7byxLeYzr2ZdAgqjQGALp74nhIry4D28R9KSYdYtLAJuruJhqDi4gCAP8gQjQIA8IMcwwUyHPABQNFK/jip01HUxCkB/vYEQgghhETBpAEhhBBComDSgBBCCCFRMGlACCGEkCiYNCCEEEJIFEwaEEIIISQKJg0IIYQQEgWTBoQQQgiJgkkDQgghhETBpAEhhBBComDSgBBCCCFRxP72hAxvBSGEEEJX0IQpgaikASGEEEIIL08ghBBCSBRMGhBCCCEkCiYNCCGEEBIFkwaEEEIIiYJJA0IIIYREwaQBIYQQQqJg0oAQQgghUTBpQAghhJAomDQghBBCSBRMGhBCCCEkCiYNCCGEEBIFkwaEEEIIiYJJA0IIIYREwaQBIYQQQqJg0vD/t1sHAgAAAACC/K1XGKAoAgAWaQAAFmkAAJYAtAi8l2Y+Y1MAAAAASUVORK5CYII="/>
          <p:cNvSpPr>
            <a:spLocks noChangeAspect="1" noChangeArrowheads="1"/>
          </p:cNvSpPr>
          <p:nvPr/>
        </p:nvSpPr>
        <p:spPr bwMode="auto">
          <a:xfrm>
            <a:off x="66675" y="238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12678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b="1" dirty="0" smtClean="0"/>
              <a:t>Materials and Methods: </a:t>
            </a:r>
            <a:r>
              <a:rPr lang="en-US" b="1" dirty="0"/>
              <a:t>Statistical </a:t>
            </a:r>
            <a:r>
              <a:rPr lang="en-US" b="1" dirty="0" smtClean="0"/>
              <a:t>analysis</a:t>
            </a:r>
            <a:endParaRPr lang="en-US" b="1" dirty="0"/>
          </a:p>
        </p:txBody>
      </p:sp>
      <p:sp>
        <p:nvSpPr>
          <p:cNvPr id="3" name="Content Placeholder 2"/>
          <p:cNvSpPr>
            <a:spLocks noGrp="1"/>
          </p:cNvSpPr>
          <p:nvPr>
            <p:ph idx="1"/>
          </p:nvPr>
        </p:nvSpPr>
        <p:spPr/>
        <p:txBody>
          <a:bodyPr>
            <a:normAutofit/>
          </a:bodyPr>
          <a:lstStyle/>
          <a:p>
            <a:r>
              <a:rPr lang="en-US" dirty="0"/>
              <a:t>Using linear </a:t>
            </a:r>
            <a:r>
              <a:rPr lang="en-US" dirty="0" smtClean="0"/>
              <a:t>mixed models </a:t>
            </a:r>
            <a:r>
              <a:rPr lang="en-US" dirty="0"/>
              <a:t>with </a:t>
            </a:r>
            <a:r>
              <a:rPr lang="en-US" dirty="0" smtClean="0"/>
              <a:t>random effects </a:t>
            </a:r>
            <a:r>
              <a:rPr lang="en-US" dirty="0"/>
              <a:t>for the row and column factors, </a:t>
            </a:r>
            <a:r>
              <a:rPr lang="en-US" dirty="0" smtClean="0"/>
              <a:t>entry genotypes</a:t>
            </a:r>
            <a:r>
              <a:rPr lang="en-US" dirty="0"/>
              <a:t>, </a:t>
            </a:r>
            <a:r>
              <a:rPr lang="en-US" dirty="0" smtClean="0"/>
              <a:t>row-group</a:t>
            </a:r>
            <a:r>
              <a:rPr lang="en-US" dirty="0"/>
              <a:t>, </a:t>
            </a:r>
            <a:r>
              <a:rPr lang="en-US" dirty="0" smtClean="0"/>
              <a:t>column-group</a:t>
            </a:r>
            <a:r>
              <a:rPr lang="en-US" dirty="0"/>
              <a:t>, and </a:t>
            </a:r>
            <a:r>
              <a:rPr lang="en-US" dirty="0" err="1" smtClean="0"/>
              <a:t>rowgroup-columngroup</a:t>
            </a:r>
            <a:r>
              <a:rPr lang="en-US" dirty="0" smtClean="0"/>
              <a:t> </a:t>
            </a:r>
            <a:r>
              <a:rPr lang="en-US" dirty="0"/>
              <a:t>interaction </a:t>
            </a:r>
            <a:r>
              <a:rPr lang="en-US" dirty="0" smtClean="0"/>
              <a:t>and fixed effects for check genotypes (</a:t>
            </a:r>
            <a:r>
              <a:rPr lang="en-US" dirty="0" err="1" smtClean="0"/>
              <a:t>Piepho</a:t>
            </a:r>
            <a:r>
              <a:rPr lang="en-US" dirty="0" smtClean="0"/>
              <a:t> </a:t>
            </a:r>
            <a:r>
              <a:rPr lang="en-US" dirty="0"/>
              <a:t>and </a:t>
            </a:r>
            <a:r>
              <a:rPr lang="en-US" dirty="0" smtClean="0"/>
              <a:t>Williams, </a:t>
            </a:r>
            <a:r>
              <a:rPr lang="en-US" dirty="0"/>
              <a:t>2016</a:t>
            </a:r>
            <a:r>
              <a:rPr lang="en-US" dirty="0" smtClean="0"/>
              <a:t>).</a:t>
            </a:r>
            <a:endParaRPr lang="en-US" dirty="0"/>
          </a:p>
          <a:p>
            <a:r>
              <a:rPr lang="en-US" dirty="0"/>
              <a:t>A full model for a response y is of form:</a:t>
            </a:r>
          </a:p>
          <a:p>
            <a:pPr marL="457200" lvl="1" indent="0">
              <a:buNone/>
            </a:pPr>
            <a:r>
              <a:rPr lang="en-US" dirty="0" smtClean="0"/>
              <a:t>y=</a:t>
            </a:r>
            <a:r>
              <a:rPr lang="el-GR" dirty="0"/>
              <a:t>μ+</a:t>
            </a:r>
            <a:r>
              <a:rPr lang="en-US" dirty="0"/>
              <a:t>rowgroup+colgroup+rowgroup.colgroup+rowgroup.row+colgroup.col+genotype+</a:t>
            </a:r>
            <a:r>
              <a:rPr lang="el-GR" dirty="0"/>
              <a:t>ϵ</a:t>
            </a:r>
          </a:p>
          <a:p>
            <a:pPr marL="457200" lvl="1" indent="0">
              <a:buNone/>
            </a:pPr>
            <a:r>
              <a:rPr lang="en-US" dirty="0"/>
              <a:t>where, </a:t>
            </a:r>
            <a:r>
              <a:rPr lang="el-GR" dirty="0"/>
              <a:t>μ </a:t>
            </a:r>
            <a:r>
              <a:rPr lang="en-US" dirty="0"/>
              <a:t>is the common intercept and </a:t>
            </a:r>
            <a:r>
              <a:rPr lang="el-GR" dirty="0"/>
              <a:t>ϵ </a:t>
            </a:r>
            <a:r>
              <a:rPr lang="en-US" dirty="0"/>
              <a:t>is the residual plot error</a:t>
            </a:r>
            <a:r>
              <a:rPr lang="en-US" dirty="0" smtClean="0"/>
              <a:t>.</a:t>
            </a:r>
            <a:endParaRPr lang="en-US" dirty="0"/>
          </a:p>
          <a:p>
            <a:r>
              <a:rPr lang="en-US" dirty="0"/>
              <a:t>An augmented row-column design may be </a:t>
            </a:r>
            <a:r>
              <a:rPr lang="en-US" dirty="0" err="1"/>
              <a:t>analysed</a:t>
            </a:r>
            <a:r>
              <a:rPr lang="en-US" dirty="0"/>
              <a:t> considering spatial model for plot error(</a:t>
            </a:r>
            <a:r>
              <a:rPr lang="el-GR" dirty="0"/>
              <a:t>ϵ)(</a:t>
            </a:r>
            <a:r>
              <a:rPr lang="en-US" dirty="0"/>
              <a:t>Clarke and </a:t>
            </a:r>
            <a:r>
              <a:rPr lang="en-US" dirty="0" err="1"/>
              <a:t>Stefanova</a:t>
            </a:r>
            <a:r>
              <a:rPr lang="en-US" dirty="0"/>
              <a:t> 2011). </a:t>
            </a:r>
          </a:p>
        </p:txBody>
      </p:sp>
    </p:spTree>
    <p:extLst>
      <p:ext uri="{BB962C8B-B14F-4D97-AF65-F5344CB8AC3E}">
        <p14:creationId xmlns:p14="http://schemas.microsoft.com/office/powerpoint/2010/main" val="13369987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67680"/>
              </a:xfrm>
            </p:spPr>
            <p:txBody>
              <a:bodyPr>
                <a:normAutofit fontScale="77500" lnSpcReduction="20000"/>
              </a:bodyPr>
              <a:lstStyle/>
              <a:p>
                <a:r>
                  <a:rPr lang="en-US" dirty="0"/>
                  <a:t>All model terms except for the Check variety effects, which was considered as fixed because they are </a:t>
                </a:r>
                <a:r>
                  <a:rPr lang="en-US" dirty="0" smtClean="0"/>
                  <a:t>purposively </a:t>
                </a:r>
                <a:r>
                  <a:rPr lang="en-US" dirty="0"/>
                  <a:t>selected, were expressed with random intercept terms for obtaining model parameters (</a:t>
                </a:r>
                <a:r>
                  <a:rPr lang="en-US" dirty="0" err="1"/>
                  <a:t>Wolfinger</a:t>
                </a:r>
                <a:r>
                  <a:rPr lang="en-US" dirty="0"/>
                  <a:t> et al., 1997</a:t>
                </a:r>
                <a:r>
                  <a:rPr lang="en-US" dirty="0" smtClean="0"/>
                  <a:t>).</a:t>
                </a:r>
              </a:p>
              <a:p>
                <a:r>
                  <a:rPr lang="en-US" dirty="0" smtClean="0"/>
                  <a:t>REML </a:t>
                </a:r>
                <a:r>
                  <a:rPr lang="en-US" dirty="0"/>
                  <a:t>estimates of the parameters </a:t>
                </a:r>
                <a:r>
                  <a:rPr lang="en-US" dirty="0" smtClean="0"/>
                  <a:t>were obtained by </a:t>
                </a:r>
                <a:r>
                  <a:rPr lang="en-US" dirty="0"/>
                  <a:t>a single call </a:t>
                </a:r>
                <a:r>
                  <a:rPr lang="en-US" dirty="0" smtClean="0"/>
                  <a:t>to optimization function for </a:t>
                </a:r>
                <a:r>
                  <a:rPr lang="en-US" dirty="0"/>
                  <a:t>both fixed and random effects terms. A </a:t>
                </a:r>
                <a:r>
                  <a:rPr lang="en-US" dirty="0" smtClean="0"/>
                  <a:t>representation of </a:t>
                </a:r>
                <a:r>
                  <a:rPr lang="en-US" dirty="0"/>
                  <a:t>a linear mixed model with conditional distribution of </a:t>
                </a:r>
                <a14:m>
                  <m:oMath xmlns:m="http://schemas.openxmlformats.org/officeDocument/2006/math">
                    <m:r>
                      <a:rPr lang="en-US" i="1">
                        <a:latin typeface="Cambria Math" panose="02040503050406030204" pitchFamily="18" charset="0"/>
                      </a:rPr>
                      <m:t>𝑦</m:t>
                    </m:r>
                  </m:oMath>
                </a14:m>
                <a:r>
                  <a:rPr lang="en-US" dirty="0"/>
                  <a:t> given </a:t>
                </a:r>
                <a14:m>
                  <m:oMath xmlns:m="http://schemas.openxmlformats.org/officeDocument/2006/math">
                    <m:r>
                      <a:rPr lang="en-US" i="1">
                        <a:latin typeface="Cambria Math" panose="02040503050406030204" pitchFamily="18" charset="0"/>
                      </a:rPr>
                      <m:t>ℬ</m:t>
                    </m:r>
                    <m:r>
                      <a:rPr lang="en-US" i="1">
                        <a:latin typeface="Cambria Math" panose="02040503050406030204" pitchFamily="18" charset="0"/>
                      </a:rPr>
                      <m:t>=</m:t>
                    </m:r>
                    <m:r>
                      <a:rPr lang="en-US" i="1">
                        <a:latin typeface="Cambria Math" panose="02040503050406030204" pitchFamily="18" charset="0"/>
                      </a:rPr>
                      <m:t>𝛽</m:t>
                    </m:r>
                  </m:oMath>
                </a14:m>
                <a:r>
                  <a:rPr lang="en-US" dirty="0"/>
                  <a:t> can be represented as shown in Equation </a:t>
                </a:r>
                <a:r>
                  <a:rPr lang="en-US" dirty="0" smtClean="0"/>
                  <a:t>below. </a:t>
                </a:r>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ℬ</m:t>
                          </m:r>
                        </m:e>
                      </m:d>
                      <m:r>
                        <a:rPr lang="en-US" i="1">
                          <a:latin typeface="Cambria Math" panose="02040503050406030204" pitchFamily="18" charset="0"/>
                        </a:rPr>
                        <m:t>≈</m:t>
                      </m:r>
                      <m:r>
                        <a:rPr lang="en-US" i="1">
                          <a:latin typeface="Cambria Math" panose="02040503050406030204" pitchFamily="18" charset="0"/>
                        </a:rPr>
                        <m:t>𝒩</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𝑍𝑏</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−1</m:t>
                              </m:r>
                            </m:sup>
                          </m:sSup>
                        </m:e>
                      </m:d>
                    </m:oMath>
                  </m:oMathPara>
                </a14:m>
                <a:endParaRPr lang="en-US" dirty="0"/>
              </a:p>
              <a:p>
                <a:r>
                  <a:rPr lang="en-US" dirty="0"/>
                  <a:t>For multiple comparison of fixed effects means and stepwise variable selection procedure, least squares means and confidence intervals were calculated by Satterthwaite approximation of degrees of freedom (Kuznetsova, </a:t>
                </a:r>
                <a:r>
                  <a:rPr lang="en-US" dirty="0" err="1"/>
                  <a:t>Brockhoff</a:t>
                </a:r>
                <a:r>
                  <a:rPr lang="en-US" dirty="0"/>
                  <a:t>, &amp; Christensen, 2017</a:t>
                </a:r>
                <a:r>
                  <a:rPr lang="en-US" dirty="0" smtClean="0"/>
                  <a:t>).</a:t>
                </a:r>
              </a:p>
              <a:p>
                <a:r>
                  <a:rPr lang="en-US" dirty="0" smtClean="0"/>
                  <a:t>Relative </a:t>
                </a:r>
                <a:r>
                  <a:rPr lang="en-US" dirty="0"/>
                  <a:t>Efficiency (RE) of alternative model over null model was calculated to augment the decision about model selection. Following formula was used to compute RE.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𝐸𝑟𝑟𝑜𝑟</m:t>
                          </m:r>
                          <m:r>
                            <a:rPr lang="en-US" i="1">
                              <a:latin typeface="Cambria Math" panose="02040503050406030204" pitchFamily="18" charset="0"/>
                            </a:rPr>
                            <m:t> </m:t>
                          </m:r>
                          <m:r>
                            <a:rPr lang="en-US" i="1">
                              <a:latin typeface="Cambria Math" panose="02040503050406030204" pitchFamily="18" charset="0"/>
                            </a:rPr>
                            <m:t>𝑣𝑎𝑟𝑖𝑎𝑛𝑐𝑒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𝑁𝑢𝑙𝑙</m:t>
                          </m:r>
                          <m:r>
                            <a:rPr lang="en-US" i="1">
                              <a:latin typeface="Cambria Math" panose="02040503050406030204" pitchFamily="18" charset="0"/>
                            </a:rPr>
                            <m:t> </m:t>
                          </m:r>
                          <m:r>
                            <a:rPr lang="en-US" i="1">
                              <a:latin typeface="Cambria Math" panose="02040503050406030204" pitchFamily="18" charset="0"/>
                            </a:rPr>
                            <m:t>𝑀𝑜𝑑𝑒𝑙</m:t>
                          </m:r>
                        </m:num>
                        <m:den>
                          <m:r>
                            <a:rPr lang="en-US" i="1">
                              <a:latin typeface="Cambria Math" panose="02040503050406030204" pitchFamily="18" charset="0"/>
                            </a:rPr>
                            <m:t>𝐸𝑟𝑟𝑜𝑟</m:t>
                          </m:r>
                          <m:r>
                            <a:rPr lang="en-US" i="1">
                              <a:latin typeface="Cambria Math" panose="02040503050406030204" pitchFamily="18" charset="0"/>
                            </a:rPr>
                            <m:t> </m:t>
                          </m:r>
                          <m:r>
                            <a:rPr lang="en-US" i="1">
                              <a:latin typeface="Cambria Math" panose="02040503050406030204" pitchFamily="18" charset="0"/>
                            </a:rPr>
                            <m:t>𝑣𝑎𝑟𝑖𝑎𝑛𝑐𝑒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𝐴𝑙𝑡𝑒𝑟𝑛𝑎𝑡𝑖𝑣𝑒</m:t>
                          </m:r>
                          <m:r>
                            <a:rPr lang="en-US" i="1">
                              <a:latin typeface="Cambria Math" panose="02040503050406030204" pitchFamily="18" charset="0"/>
                            </a:rPr>
                            <m:t> </m:t>
                          </m:r>
                          <m:r>
                            <a:rPr lang="en-US" i="1">
                              <a:latin typeface="Cambria Math" panose="02040503050406030204" pitchFamily="18" charset="0"/>
                            </a:rPr>
                            <m:t>𝑚𝑜𝑑𝑒𝑙</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67680"/>
              </a:xfrm>
              <a:blipFill rotWithShape="0">
                <a:blip r:embed="rId2"/>
                <a:stretch>
                  <a:fillRect l="-696" t="-2554"/>
                </a:stretch>
              </a:blipFill>
            </p:spPr>
            <p:txBody>
              <a:bodyPr/>
              <a:lstStyle/>
              <a:p>
                <a:r>
                  <a:rPr lang="en-US">
                    <a:noFill/>
                  </a:rPr>
                  <a:t> </a:t>
                </a:r>
              </a:p>
            </p:txBody>
          </p:sp>
        </mc:Fallback>
      </mc:AlternateContent>
      <p:sp>
        <p:nvSpPr>
          <p:cNvPr id="6" name="Title 1"/>
          <p:cNvSpPr>
            <a:spLocks noGrp="1"/>
          </p:cNvSpPr>
          <p:nvPr>
            <p:ph type="title"/>
          </p:nvPr>
        </p:nvSpPr>
        <p:spPr>
          <a:xfrm>
            <a:off x="838200" y="365125"/>
            <a:ext cx="10515600" cy="1325563"/>
          </a:xfrm>
        </p:spPr>
        <p:txBody>
          <a:bodyPr>
            <a:normAutofit/>
          </a:bodyPr>
          <a:lstStyle/>
          <a:p>
            <a:pPr fontAlgn="base"/>
            <a:r>
              <a:rPr lang="en-US" b="1" dirty="0" smtClean="0"/>
              <a:t>Materials and Methods: </a:t>
            </a:r>
            <a:r>
              <a:rPr lang="en-US" b="1" dirty="0"/>
              <a:t>Statistical </a:t>
            </a:r>
            <a:r>
              <a:rPr lang="en-US" b="1" dirty="0" smtClean="0"/>
              <a:t>analysis (…continued)</a:t>
            </a:r>
            <a:endParaRPr lang="en-US" b="1" dirty="0"/>
          </a:p>
        </p:txBody>
      </p:sp>
    </p:spTree>
    <p:extLst>
      <p:ext uri="{BB962C8B-B14F-4D97-AF65-F5344CB8AC3E}">
        <p14:creationId xmlns:p14="http://schemas.microsoft.com/office/powerpoint/2010/main" val="2631863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8520"/>
          </a:xfrm>
        </p:spPr>
        <p:txBody>
          <a:bodyPr>
            <a:normAutofit fontScale="90000"/>
          </a:bodyPr>
          <a:lstStyle/>
          <a:p>
            <a:r>
              <a:rPr lang="en-US" b="1" dirty="0" smtClean="0"/>
              <a:t>Materials and Methods: Summary of check varieties used in Study</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3977812"/>
              </p:ext>
            </p:extLst>
          </p:nvPr>
        </p:nvGraphicFramePr>
        <p:xfrm>
          <a:off x="838200" y="1313646"/>
          <a:ext cx="10515600" cy="5469623"/>
        </p:xfrm>
        <a:graphic>
          <a:graphicData uri="http://schemas.openxmlformats.org/drawingml/2006/table">
            <a:tbl>
              <a:tblPr firstRow="1" firstCol="1" lastRow="1" lastCol="1">
                <a:tableStyleId>{2D5ABB26-0587-4C30-8999-92F81FD0307C}</a:tableStyleId>
              </a:tblPr>
              <a:tblGrid>
                <a:gridCol w="2103120"/>
                <a:gridCol w="2103120"/>
                <a:gridCol w="2103120"/>
                <a:gridCol w="2103120"/>
                <a:gridCol w="2103120"/>
              </a:tblGrid>
              <a:tr h="414161">
                <a:tc>
                  <a:txBody>
                    <a:bodyPr/>
                    <a:lstStyle/>
                    <a:p>
                      <a:pPr>
                        <a:spcBef>
                          <a:spcPts val="180"/>
                        </a:spcBef>
                        <a:spcAft>
                          <a:spcPts val="180"/>
                        </a:spcAft>
                      </a:pPr>
                      <a:r>
                        <a:rPr lang="en-US" sz="2000" b="1" dirty="0">
                          <a:effectLst/>
                        </a:rPr>
                        <a:t>Characteristics</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dirty="0" err="1">
                          <a:effectLst/>
                        </a:rPr>
                        <a:t>Tilottama</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dirty="0" err="1">
                          <a:effectLst/>
                        </a:rPr>
                        <a:t>Bhrikuti</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a:effectLst/>
                        </a:rPr>
                        <a:t>Gautam</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dirty="0">
                          <a:effectLst/>
                        </a:rPr>
                        <a:t>Aditya</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7348">
                <a:tc>
                  <a:txBody>
                    <a:bodyPr/>
                    <a:lstStyle/>
                    <a:p>
                      <a:pPr>
                        <a:spcBef>
                          <a:spcPts val="180"/>
                        </a:spcBef>
                        <a:spcAft>
                          <a:spcPts val="180"/>
                        </a:spcAft>
                      </a:pPr>
                      <a:r>
                        <a:rPr lang="en-US" sz="1400" b="1">
                          <a:effectLst/>
                        </a:rPr>
                        <a:t>Year</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2014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1994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2002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2010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lnT w="12700" cap="flat" cmpd="sng" algn="ctr">
                      <a:solidFill>
                        <a:schemeClr val="tx1"/>
                      </a:solidFill>
                      <a:prstDash val="solid"/>
                      <a:round/>
                      <a:headEnd type="none" w="med" len="med"/>
                      <a:tailEnd type="none" w="med" len="med"/>
                    </a:lnT>
                  </a:tcPr>
                </a:tc>
              </a:tr>
              <a:tr h="534694">
                <a:tc>
                  <a:txBody>
                    <a:bodyPr/>
                    <a:lstStyle/>
                    <a:p>
                      <a:pPr>
                        <a:spcBef>
                          <a:spcPts val="180"/>
                        </a:spcBef>
                        <a:spcAft>
                          <a:spcPts val="180"/>
                        </a:spcAft>
                      </a:pPr>
                      <a:r>
                        <a:rPr lang="en-US" sz="1400" b="1">
                          <a:effectLst/>
                        </a:rPr>
                        <a:t>Breeding program</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Nepal Agriculture Research Council</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Nepal Agriculture Research Council</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Nepal Agriculture Research Council</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Nepal Agriculture Research Council</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534694">
                <a:tc>
                  <a:txBody>
                    <a:bodyPr/>
                    <a:lstStyle/>
                    <a:p>
                      <a:pPr>
                        <a:spcBef>
                          <a:spcPts val="180"/>
                        </a:spcBef>
                        <a:spcAft>
                          <a:spcPts val="180"/>
                        </a:spcAft>
                      </a:pPr>
                      <a:r>
                        <a:rPr lang="en-US" sz="1400" b="1" dirty="0">
                          <a:effectLst/>
                        </a:rPr>
                        <a:t>Synonym</a:t>
                      </a:r>
                      <a:endParaRPr lang="en-US" sz="1400" b="1"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NL 1073; NL1073; NL-1073; FRANCOLIN; FRANKOLIN</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BL 1887; BL-1887, BL1887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67348">
                <a:tc>
                  <a:txBody>
                    <a:bodyPr/>
                    <a:lstStyle/>
                    <a:p>
                      <a:pPr>
                        <a:spcBef>
                          <a:spcPts val="180"/>
                        </a:spcBef>
                        <a:spcAft>
                          <a:spcPts val="180"/>
                        </a:spcAft>
                      </a:pPr>
                      <a:r>
                        <a:rPr lang="en-US" sz="1400" b="1">
                          <a:effectLst/>
                        </a:rPr>
                        <a:t>Growth Habit</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Spring</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Spring</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Spring</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Spring</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67348">
                <a:tc>
                  <a:txBody>
                    <a:bodyPr/>
                    <a:lstStyle/>
                    <a:p>
                      <a:pPr>
                        <a:spcBef>
                          <a:spcPts val="180"/>
                        </a:spcBef>
                        <a:spcAft>
                          <a:spcPts val="180"/>
                        </a:spcAft>
                      </a:pPr>
                      <a:r>
                        <a:rPr lang="en-US" sz="1400" b="1">
                          <a:effectLst/>
                        </a:rPr>
                        <a:t>Variety Type</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Bread Wheat</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Bread Wheat</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Bread Wheat</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Bread Wheat</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67348">
                <a:tc>
                  <a:txBody>
                    <a:bodyPr/>
                    <a:lstStyle/>
                    <a:p>
                      <a:pPr>
                        <a:spcAft>
                          <a:spcPts val="1000"/>
                        </a:spcAft>
                      </a:pPr>
                      <a:r>
                        <a:rPr lang="en-US" sz="1400" b="1">
                          <a:effectLst/>
                        </a:rPr>
                        <a:t>Semidwarf (Rht gene)</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Yes</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Yes</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Yes</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67348">
                <a:tc>
                  <a:txBody>
                    <a:bodyPr/>
                    <a:lstStyle/>
                    <a:p>
                      <a:pPr>
                        <a:spcBef>
                          <a:spcPts val="180"/>
                        </a:spcBef>
                        <a:spcAft>
                          <a:spcPts val="180"/>
                        </a:spcAft>
                      </a:pPr>
                      <a:r>
                        <a:rPr lang="en-US" sz="1400" b="1">
                          <a:effectLst/>
                        </a:rPr>
                        <a:t>Grain color</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White grain</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67348">
                <a:tc>
                  <a:txBody>
                    <a:bodyPr/>
                    <a:lstStyle/>
                    <a:p>
                      <a:pPr>
                        <a:spcBef>
                          <a:spcPts val="180"/>
                        </a:spcBef>
                        <a:spcAft>
                          <a:spcPts val="180"/>
                        </a:spcAft>
                      </a:pPr>
                      <a:r>
                        <a:rPr lang="en-US" sz="1400" b="1">
                          <a:effectLst/>
                        </a:rPr>
                        <a:t>Grain hardiness</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875064">
                <a:tc>
                  <a:txBody>
                    <a:bodyPr/>
                    <a:lstStyle/>
                    <a:p>
                      <a:pPr>
                        <a:spcBef>
                          <a:spcPts val="180"/>
                        </a:spcBef>
                        <a:spcAft>
                          <a:spcPts val="180"/>
                        </a:spcAft>
                      </a:pPr>
                      <a:r>
                        <a:rPr lang="en-US" sz="1400" b="1">
                          <a:effectLst/>
                        </a:rPr>
                        <a:t>Pedigree</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WAXWING*2/VIVITSI</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CONTESTADO/COCORAQUE F 75/3/POLLO//FURY/ANAHUAC F 75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SIDDHARTHA/NG 8319//NL 297 or SIDHHARTHA/NG 8319//NL 297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GS348/NL746//NL748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437532">
                <a:tc>
                  <a:txBody>
                    <a:bodyPr/>
                    <a:lstStyle/>
                    <a:p>
                      <a:pPr>
                        <a:spcBef>
                          <a:spcPts val="180"/>
                        </a:spcBef>
                        <a:spcAft>
                          <a:spcPts val="180"/>
                        </a:spcAft>
                      </a:pPr>
                      <a:r>
                        <a:rPr lang="en-US" sz="1400" b="1" dirty="0">
                          <a:effectLst/>
                        </a:rPr>
                        <a:t>Selection history</a:t>
                      </a:r>
                      <a:endParaRPr lang="en-US" sz="1400" b="1"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NL 623 FR 2308-2F-1F-0F</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NC 1838-4B-020B-020B-2B-0B</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67348">
                <a:tc>
                  <a:txBody>
                    <a:bodyPr/>
                    <a:lstStyle/>
                    <a:p>
                      <a:pPr>
                        <a:spcAft>
                          <a:spcPts val="1000"/>
                        </a:spcAft>
                      </a:pPr>
                      <a:r>
                        <a:rPr lang="en-US" sz="1400" b="1">
                          <a:effectLst/>
                        </a:rPr>
                        <a:t>CID (Cross ID)</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251774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67348">
                <a:tc>
                  <a:txBody>
                    <a:bodyPr/>
                    <a:lstStyle/>
                    <a:p>
                      <a:pPr>
                        <a:spcBef>
                          <a:spcPts val="180"/>
                        </a:spcBef>
                        <a:spcAft>
                          <a:spcPts val="180"/>
                        </a:spcAft>
                      </a:pPr>
                      <a:r>
                        <a:rPr lang="en-US" sz="1400" b="1">
                          <a:effectLst/>
                        </a:rPr>
                        <a:t>SID (Selection ID)</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534694">
                <a:tc>
                  <a:txBody>
                    <a:bodyPr/>
                    <a:lstStyle/>
                    <a:p>
                      <a:pPr>
                        <a:spcBef>
                          <a:spcPts val="180"/>
                        </a:spcBef>
                        <a:spcAft>
                          <a:spcPts val="180"/>
                        </a:spcAft>
                      </a:pPr>
                      <a:r>
                        <a:rPr lang="en-US" sz="1400" b="1" dirty="0">
                          <a:effectLst/>
                        </a:rPr>
                        <a:t>Origin</a:t>
                      </a:r>
                      <a:endParaRPr lang="en-US" sz="1400" b="1"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Advanced line from CIMMYT</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Advanced line from CIMMYT</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a:effectLst/>
                        </a:rPr>
                        <a:t>Cross made in the country, one CIMMYT parent</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400" dirty="0">
                          <a:effectLst/>
                        </a:rPr>
                        <a:t>Cross made in the country, no CIMMYT parents</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bl>
          </a:graphicData>
        </a:graphic>
      </p:graphicFrame>
    </p:spTree>
    <p:extLst>
      <p:ext uri="{BB962C8B-B14F-4D97-AF65-F5344CB8AC3E}">
        <p14:creationId xmlns:p14="http://schemas.microsoft.com/office/powerpoint/2010/main" val="3779129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21666999"/>
              </p:ext>
            </p:extLst>
          </p:nvPr>
        </p:nvGraphicFramePr>
        <p:xfrm>
          <a:off x="838200" y="1311612"/>
          <a:ext cx="10515600" cy="5508741"/>
        </p:xfrm>
        <a:graphic>
          <a:graphicData uri="http://schemas.openxmlformats.org/drawingml/2006/table">
            <a:tbl>
              <a:tblPr firstRow="1" firstCol="1" lastRow="1" lastCol="1">
                <a:tableStyleId>{2D5ABB26-0587-4C30-8999-92F81FD0307C}</a:tableStyleId>
              </a:tblPr>
              <a:tblGrid>
                <a:gridCol w="2103120"/>
                <a:gridCol w="2103120"/>
                <a:gridCol w="2103120"/>
                <a:gridCol w="2103120"/>
                <a:gridCol w="2103120"/>
              </a:tblGrid>
              <a:tr h="474846">
                <a:tc>
                  <a:txBody>
                    <a:bodyPr/>
                    <a:lstStyle/>
                    <a:p>
                      <a:pPr marL="0" algn="l" defTabSz="914400" rtl="0" eaLnBrk="1" latinLnBrk="0" hangingPunct="1">
                        <a:spcBef>
                          <a:spcPts val="180"/>
                        </a:spcBef>
                        <a:spcAft>
                          <a:spcPts val="180"/>
                        </a:spcAft>
                      </a:pPr>
                      <a:r>
                        <a:rPr lang="en-US" sz="2000" b="1" kern="1200" dirty="0">
                          <a:effectLst/>
                        </a:rPr>
                        <a:t>Characteristics</a:t>
                      </a:r>
                      <a:endParaRPr lang="en-US" sz="2000" b="1" kern="1200" dirty="0">
                        <a:solidFill>
                          <a:schemeClr val="tx1"/>
                        </a:solidFill>
                        <a:effectLst/>
                        <a:latin typeface="+mn-lt"/>
                        <a:ea typeface="+mn-ea"/>
                        <a:cs typeface="+mn-cs"/>
                      </a:endParaRPr>
                    </a:p>
                  </a:txBody>
                  <a:tcPr marL="37948" marR="37948"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spcBef>
                          <a:spcPts val="180"/>
                        </a:spcBef>
                        <a:spcAft>
                          <a:spcPts val="180"/>
                        </a:spcAft>
                      </a:pPr>
                      <a:r>
                        <a:rPr lang="en-US" sz="1800" kern="1200" dirty="0" err="1">
                          <a:effectLst/>
                        </a:rPr>
                        <a:t>Tilottama</a:t>
                      </a:r>
                      <a:endParaRPr lang="en-US" sz="1800" kern="1200" dirty="0">
                        <a:solidFill>
                          <a:schemeClr val="tx1"/>
                        </a:solidFill>
                        <a:effectLst/>
                        <a:latin typeface="+mn-lt"/>
                        <a:ea typeface="+mn-ea"/>
                        <a:cs typeface="+mn-cs"/>
                      </a:endParaRPr>
                    </a:p>
                  </a:txBody>
                  <a:tcPr marL="37948" marR="37948"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spcBef>
                          <a:spcPts val="180"/>
                        </a:spcBef>
                        <a:spcAft>
                          <a:spcPts val="180"/>
                        </a:spcAft>
                      </a:pPr>
                      <a:r>
                        <a:rPr lang="en-US" sz="1800" kern="1200" dirty="0" err="1">
                          <a:effectLst/>
                        </a:rPr>
                        <a:t>Bhrikuti</a:t>
                      </a:r>
                      <a:endParaRPr lang="en-US" sz="1800" kern="1200" dirty="0">
                        <a:solidFill>
                          <a:schemeClr val="tx1"/>
                        </a:solidFill>
                        <a:effectLst/>
                        <a:latin typeface="+mn-lt"/>
                        <a:ea typeface="+mn-ea"/>
                        <a:cs typeface="+mn-cs"/>
                      </a:endParaRPr>
                    </a:p>
                  </a:txBody>
                  <a:tcPr marL="37948" marR="37948"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spcBef>
                          <a:spcPts val="180"/>
                        </a:spcBef>
                        <a:spcAft>
                          <a:spcPts val="180"/>
                        </a:spcAft>
                      </a:pPr>
                      <a:r>
                        <a:rPr lang="en-US" sz="1800" kern="1200" dirty="0" err="1">
                          <a:effectLst/>
                        </a:rPr>
                        <a:t>Gautam</a:t>
                      </a:r>
                      <a:endParaRPr lang="en-US" sz="1800" kern="1200" dirty="0">
                        <a:solidFill>
                          <a:schemeClr val="tx1"/>
                        </a:solidFill>
                        <a:effectLst/>
                        <a:latin typeface="+mn-lt"/>
                        <a:ea typeface="+mn-ea"/>
                        <a:cs typeface="+mn-cs"/>
                      </a:endParaRPr>
                    </a:p>
                  </a:txBody>
                  <a:tcPr marL="37948" marR="37948"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spcBef>
                          <a:spcPts val="180"/>
                        </a:spcBef>
                        <a:spcAft>
                          <a:spcPts val="180"/>
                        </a:spcAft>
                      </a:pPr>
                      <a:r>
                        <a:rPr lang="en-US" sz="1800" kern="1200" dirty="0">
                          <a:effectLst/>
                        </a:rPr>
                        <a:t>Aditya</a:t>
                      </a:r>
                      <a:endParaRPr lang="en-US" sz="1800" kern="1200" dirty="0">
                        <a:solidFill>
                          <a:schemeClr val="tx1"/>
                        </a:solidFill>
                        <a:effectLst/>
                        <a:latin typeface="+mn-lt"/>
                        <a:ea typeface="+mn-ea"/>
                        <a:cs typeface="+mn-cs"/>
                      </a:endParaRPr>
                    </a:p>
                  </a:txBody>
                  <a:tcPr marL="37948" marR="37948"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19389">
                <a:tc>
                  <a:txBody>
                    <a:bodyPr/>
                    <a:lstStyle/>
                    <a:p>
                      <a:pPr>
                        <a:spcBef>
                          <a:spcPts val="180"/>
                        </a:spcBef>
                        <a:spcAft>
                          <a:spcPts val="180"/>
                        </a:spcAft>
                      </a:pPr>
                      <a:r>
                        <a:rPr lang="en-US" sz="1400" b="1" dirty="0">
                          <a:effectLst/>
                        </a:rPr>
                        <a:t>CIMMYT breeding line</a:t>
                      </a:r>
                      <a:endParaRPr lang="en-US" sz="1400" b="1"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300" dirty="0">
                          <a:effectLst/>
                        </a:rPr>
                        <a:t>FRANCOLIN</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lnT w="12700" cap="flat" cmpd="sng" algn="ctr">
                      <a:solidFill>
                        <a:schemeClr val="tx1"/>
                      </a:solidFill>
                      <a:prstDash val="solid"/>
                      <a:round/>
                      <a:headEnd type="none" w="med" len="med"/>
                      <a:tailEnd type="none" w="med" len="med"/>
                    </a:lnT>
                  </a:tcPr>
                </a:tc>
              </a:tr>
              <a:tr h="219389">
                <a:tc>
                  <a:txBody>
                    <a:bodyPr/>
                    <a:lstStyle/>
                    <a:p>
                      <a:pPr>
                        <a:spcBef>
                          <a:spcPts val="180"/>
                        </a:spcBef>
                        <a:spcAft>
                          <a:spcPts val="180"/>
                        </a:spcAft>
                      </a:pPr>
                      <a:r>
                        <a:rPr lang="en-US" sz="1400" b="1">
                          <a:effectLst/>
                        </a:rPr>
                        <a:t>Genes</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438780">
                <a:tc>
                  <a:txBody>
                    <a:bodyPr/>
                    <a:lstStyle/>
                    <a:p>
                      <a:pPr>
                        <a:spcAft>
                          <a:spcPts val="1000"/>
                        </a:spcAft>
                      </a:pPr>
                      <a:r>
                        <a:rPr lang="en-US" sz="1400" b="1">
                          <a:effectLst/>
                        </a:rPr>
                        <a:t>Selection Code</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Line from CIMMYT, further local selection within country</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19389">
                <a:tc>
                  <a:txBody>
                    <a:bodyPr/>
                    <a:lstStyle/>
                    <a:p>
                      <a:pPr>
                        <a:spcBef>
                          <a:spcPts val="180"/>
                        </a:spcBef>
                        <a:spcAft>
                          <a:spcPts val="180"/>
                        </a:spcAft>
                      </a:pPr>
                      <a:r>
                        <a:rPr lang="en-US" sz="1400" b="1">
                          <a:effectLst/>
                        </a:rPr>
                        <a:t>Ug99</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Yes</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No</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No</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No</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19389">
                <a:tc>
                  <a:txBody>
                    <a:bodyPr/>
                    <a:lstStyle/>
                    <a:p>
                      <a:pPr>
                        <a:spcBef>
                          <a:spcPts val="180"/>
                        </a:spcBef>
                        <a:spcAft>
                          <a:spcPts val="180"/>
                        </a:spcAft>
                      </a:pPr>
                      <a:r>
                        <a:rPr lang="en-US" sz="1400" b="1">
                          <a:effectLst/>
                        </a:rPr>
                        <a:t>Stem Rust</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Yes</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19389">
                <a:tc>
                  <a:txBody>
                    <a:bodyPr/>
                    <a:lstStyle/>
                    <a:p>
                      <a:pPr>
                        <a:spcBef>
                          <a:spcPts val="180"/>
                        </a:spcBef>
                        <a:spcAft>
                          <a:spcPts val="180"/>
                        </a:spcAft>
                      </a:pPr>
                      <a:r>
                        <a:rPr lang="en-US" sz="1400" b="1" dirty="0">
                          <a:effectLst/>
                        </a:rPr>
                        <a:t>Yellow Rust</a:t>
                      </a:r>
                      <a:endParaRPr lang="en-US" sz="1400" b="1"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Yes</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19389">
                <a:tc>
                  <a:txBody>
                    <a:bodyPr/>
                    <a:lstStyle/>
                    <a:p>
                      <a:pPr>
                        <a:spcBef>
                          <a:spcPts val="180"/>
                        </a:spcBef>
                        <a:spcAft>
                          <a:spcPts val="180"/>
                        </a:spcAft>
                      </a:pPr>
                      <a:r>
                        <a:rPr lang="en-US" sz="1400" b="1">
                          <a:effectLst/>
                        </a:rPr>
                        <a:t>Leaf Rust</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Yes</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19389">
                <a:tc>
                  <a:txBody>
                    <a:bodyPr/>
                    <a:lstStyle/>
                    <a:p>
                      <a:pPr>
                        <a:spcAft>
                          <a:spcPts val="1000"/>
                        </a:spcAft>
                      </a:pPr>
                      <a:r>
                        <a:rPr lang="en-US" sz="1400" b="1">
                          <a:effectLst/>
                        </a:rPr>
                        <a:t>ME1</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Spring Wheat</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Spring Wheat</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Spring Wheat</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19389">
                <a:tc>
                  <a:txBody>
                    <a:bodyPr/>
                    <a:lstStyle/>
                    <a:p>
                      <a:pPr>
                        <a:spcBef>
                          <a:spcPts val="180"/>
                        </a:spcBef>
                        <a:spcAft>
                          <a:spcPts val="180"/>
                        </a:spcAft>
                      </a:pPr>
                      <a:r>
                        <a:rPr lang="en-US" sz="1400" b="1">
                          <a:effectLst/>
                        </a:rPr>
                        <a:t>ME2</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Spring Wheat</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Spring Wheat</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19389">
                <a:tc>
                  <a:txBody>
                    <a:bodyPr/>
                    <a:lstStyle/>
                    <a:p>
                      <a:pPr>
                        <a:spcBef>
                          <a:spcPts val="180"/>
                        </a:spcBef>
                        <a:spcAft>
                          <a:spcPts val="180"/>
                        </a:spcAft>
                      </a:pPr>
                      <a:r>
                        <a:rPr lang="en-US" sz="1400" b="1">
                          <a:effectLst/>
                        </a:rPr>
                        <a:t>ME3</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1096947">
                <a:tc>
                  <a:txBody>
                    <a:bodyPr/>
                    <a:lstStyle/>
                    <a:p>
                      <a:pPr>
                        <a:spcBef>
                          <a:spcPts val="180"/>
                        </a:spcBef>
                        <a:spcAft>
                          <a:spcPts val="180"/>
                        </a:spcAft>
                      </a:pPr>
                      <a:r>
                        <a:rPr lang="en-US" sz="1400" b="1">
                          <a:effectLst/>
                        </a:rPr>
                        <a:t>Production Conditions</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Irrigated and semi-irrigated areas of Terai and inner Terai</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Irrigated, both normal and late sown condition of whole Terai, Taar and foot-hills (&lt;500 m); maturity 105-115; potential yield - 5t/ha</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err="1">
                          <a:effectLst/>
                        </a:rPr>
                        <a:t>Terai</a:t>
                      </a:r>
                      <a:r>
                        <a:rPr lang="en-US" sz="1300" dirty="0">
                          <a:effectLst/>
                        </a:rPr>
                        <a:t>, Tars and Lower Valleys up to 500 500 </a:t>
                      </a:r>
                      <a:r>
                        <a:rPr lang="en-US" sz="1300" dirty="0" err="1">
                          <a:effectLst/>
                        </a:rPr>
                        <a:t>masl</a:t>
                      </a:r>
                      <a:r>
                        <a:rPr lang="en-US" sz="1300" dirty="0">
                          <a:effectLst/>
                        </a:rPr>
                        <a:t>; maturity 118 days, yield potential 4.8 t/ha</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419293">
                <a:tc>
                  <a:txBody>
                    <a:bodyPr/>
                    <a:lstStyle/>
                    <a:p>
                      <a:pPr>
                        <a:spcBef>
                          <a:spcPts val="180"/>
                        </a:spcBef>
                        <a:spcAft>
                          <a:spcPts val="180"/>
                        </a:spcAft>
                      </a:pPr>
                      <a:r>
                        <a:rPr lang="en-US" sz="1400" b="1">
                          <a:effectLst/>
                        </a:rPr>
                        <a:t>Suitable megaenvironments</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ME1</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ME1 , ME5</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ME1 , ME5</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ME1</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877558">
                <a:tc>
                  <a:txBody>
                    <a:bodyPr/>
                    <a:lstStyle/>
                    <a:p>
                      <a:pPr>
                        <a:spcAft>
                          <a:spcPts val="1000"/>
                        </a:spcAft>
                      </a:pPr>
                      <a:r>
                        <a:rPr lang="en-US" sz="1400" b="1">
                          <a:effectLst/>
                        </a:rPr>
                        <a:t>Notes</a:t>
                      </a:r>
                      <a:endParaRPr lang="en-US" sz="1400" b="1">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Resistant to spot blotch. High tillering. Early maturing, stay green, excellent for bread and chapati.</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 </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r h="219389">
                <a:tc>
                  <a:txBody>
                    <a:bodyPr/>
                    <a:lstStyle/>
                    <a:p>
                      <a:pPr>
                        <a:spcBef>
                          <a:spcPts val="180"/>
                        </a:spcBef>
                        <a:spcAft>
                          <a:spcPts val="180"/>
                        </a:spcAft>
                      </a:pPr>
                      <a:r>
                        <a:rPr lang="en-US" sz="1400" b="1" dirty="0">
                          <a:effectLst/>
                        </a:rPr>
                        <a:t>Cultivated area</a:t>
                      </a:r>
                      <a:endParaRPr lang="en-US" sz="1400" b="1"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153,055 (2011/12)</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a:effectLst/>
                        </a:rPr>
                        <a:t> </a:t>
                      </a:r>
                      <a:endParaRPr lang="en-US" sz="130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c>
                  <a:txBody>
                    <a:bodyPr/>
                    <a:lstStyle/>
                    <a:p>
                      <a:pPr>
                        <a:spcBef>
                          <a:spcPts val="180"/>
                        </a:spcBef>
                        <a:spcAft>
                          <a:spcPts val="180"/>
                        </a:spcAft>
                      </a:pPr>
                      <a:r>
                        <a:rPr lang="en-US" sz="1300" dirty="0">
                          <a:effectLst/>
                        </a:rPr>
                        <a:t>38263 (2011/12)</a:t>
                      </a:r>
                      <a:endParaRPr lang="en-US" sz="1300" dirty="0">
                        <a:effectLst/>
                        <a:latin typeface="Cambria" panose="02040503050406030204" pitchFamily="18" charset="0"/>
                        <a:ea typeface="Cambria" panose="02040503050406030204" pitchFamily="18" charset="0"/>
                        <a:cs typeface="Mangal" panose="02040503050203030202" pitchFamily="18" charset="0"/>
                      </a:endParaRPr>
                    </a:p>
                  </a:txBody>
                  <a:tcPr marL="37948" marR="37948" marT="0" marB="0"/>
                </a:tc>
              </a:tr>
            </a:tbl>
          </a:graphicData>
        </a:graphic>
      </p:graphicFrame>
      <p:sp>
        <p:nvSpPr>
          <p:cNvPr id="6" name="Title 1"/>
          <p:cNvSpPr>
            <a:spLocks noGrp="1"/>
          </p:cNvSpPr>
          <p:nvPr>
            <p:ph type="title"/>
          </p:nvPr>
        </p:nvSpPr>
        <p:spPr>
          <a:xfrm>
            <a:off x="838200" y="365126"/>
            <a:ext cx="10515600" cy="948520"/>
          </a:xfrm>
        </p:spPr>
        <p:txBody>
          <a:bodyPr>
            <a:normAutofit fontScale="90000"/>
          </a:bodyPr>
          <a:lstStyle/>
          <a:p>
            <a:r>
              <a:rPr lang="en-US" b="1" dirty="0" smtClean="0"/>
              <a:t>Materials and Methods: Summary of check varieties used in Study</a:t>
            </a:r>
            <a:endParaRPr lang="en-US" b="1" dirty="0"/>
          </a:p>
        </p:txBody>
      </p:sp>
    </p:spTree>
    <p:extLst>
      <p:ext uri="{BB962C8B-B14F-4D97-AF65-F5344CB8AC3E}">
        <p14:creationId xmlns:p14="http://schemas.microsoft.com/office/powerpoint/2010/main" val="2294040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3290457"/>
          </a:xfrm>
        </p:spPr>
        <p:txBody>
          <a:bodyPr>
            <a:normAutofit fontScale="70000" lnSpcReduction="20000"/>
          </a:bodyPr>
          <a:lstStyle/>
          <a:p>
            <a:pPr fontAlgn="base"/>
            <a:r>
              <a:rPr lang="en-US" dirty="0" smtClean="0"/>
              <a:t>Greenness </a:t>
            </a:r>
            <a:r>
              <a:rPr lang="en-US" dirty="0"/>
              <a:t>as the difference for 0-9 visual score of green coloration (chlorophyll) of flag leaf at </a:t>
            </a:r>
            <a:r>
              <a:rPr lang="en-US" dirty="0" smtClean="0"/>
              <a:t>anthesis (</a:t>
            </a:r>
            <a:r>
              <a:rPr lang="en-US" dirty="0" err="1"/>
              <a:t>Zadoks</a:t>
            </a:r>
            <a:r>
              <a:rPr lang="en-US" dirty="0"/>
              <a:t> stage 65), medium </a:t>
            </a:r>
            <a:r>
              <a:rPr lang="en-US" dirty="0" smtClean="0"/>
              <a:t>milk (</a:t>
            </a:r>
            <a:r>
              <a:rPr lang="en-US" dirty="0" err="1"/>
              <a:t>Zadoks</a:t>
            </a:r>
            <a:r>
              <a:rPr lang="en-US" dirty="0"/>
              <a:t> stage 75) and soft </a:t>
            </a:r>
            <a:r>
              <a:rPr lang="en-US" dirty="0" smtClean="0"/>
              <a:t>dough (</a:t>
            </a:r>
            <a:r>
              <a:rPr lang="en-US" dirty="0" err="1"/>
              <a:t>Zadoks</a:t>
            </a:r>
            <a:r>
              <a:rPr lang="en-US" dirty="0"/>
              <a:t> stage 85) stages. Leaf greenness scores was considered to group genotypes into classes as shown in Table:</a:t>
            </a:r>
            <a:endParaRPr lang="en-US" dirty="0" smtClean="0"/>
          </a:p>
          <a:p>
            <a:pPr fontAlgn="base"/>
            <a:endParaRPr lang="en-US" dirty="0"/>
          </a:p>
          <a:p>
            <a:pPr fontAlgn="base"/>
            <a:endParaRPr lang="en-US" dirty="0" smtClean="0"/>
          </a:p>
          <a:p>
            <a:pPr fontAlgn="base"/>
            <a:endParaRPr lang="en-US" dirty="0"/>
          </a:p>
          <a:p>
            <a:pPr fontAlgn="base"/>
            <a:endParaRPr lang="en-US" dirty="0"/>
          </a:p>
          <a:p>
            <a:pPr marL="0" indent="0" fontAlgn="base">
              <a:buNone/>
            </a:pPr>
            <a:endParaRPr lang="en-US" dirty="0" smtClean="0"/>
          </a:p>
          <a:p>
            <a:pPr fontAlgn="base"/>
            <a:r>
              <a:rPr lang="en-US" dirty="0" smtClean="0"/>
              <a:t>For </a:t>
            </a:r>
            <a:r>
              <a:rPr lang="en-US" dirty="0"/>
              <a:t>characterizing </a:t>
            </a:r>
            <a:r>
              <a:rPr lang="en-US" dirty="0" smtClean="0"/>
              <a:t>HLB associated </a:t>
            </a:r>
            <a:r>
              <a:rPr lang="en-US" dirty="0"/>
              <a:t>damage, scoring </a:t>
            </a:r>
            <a:r>
              <a:rPr lang="en-US" dirty="0" smtClean="0"/>
              <a:t>was </a:t>
            </a:r>
            <a:r>
              <a:rPr lang="en-US" dirty="0"/>
              <a:t>done </a:t>
            </a:r>
            <a:r>
              <a:rPr lang="en-US" dirty="0" smtClean="0"/>
              <a:t>only </a:t>
            </a:r>
            <a:r>
              <a:rPr lang="en-US" dirty="0" err="1" smtClean="0"/>
              <a:t>upto</a:t>
            </a:r>
            <a:r>
              <a:rPr lang="en-US" dirty="0" smtClean="0"/>
              <a:t> </a:t>
            </a:r>
            <a:r>
              <a:rPr lang="en-US" dirty="0" err="1"/>
              <a:t>Zadok's</a:t>
            </a:r>
            <a:r>
              <a:rPr lang="en-US" dirty="0"/>
              <a:t> stage </a:t>
            </a:r>
            <a:r>
              <a:rPr lang="en-US" dirty="0" smtClean="0"/>
              <a:t>S77 (</a:t>
            </a:r>
            <a:r>
              <a:rPr lang="en-US" dirty="0"/>
              <a:t>Late milk stage). This is to acknowledge the fact that, after this stage the natural cycle of senescence confounds the effects that follow due to pathogen activity (</a:t>
            </a:r>
            <a:r>
              <a:rPr lang="en-US" dirty="0" err="1"/>
              <a:t>Neupane</a:t>
            </a:r>
            <a:r>
              <a:rPr lang="en-US" dirty="0"/>
              <a:t> et al. 2007</a:t>
            </a:r>
            <a:r>
              <a:rPr lang="en-US" dirty="0" smtClean="0"/>
              <a:t>).</a:t>
            </a:r>
            <a:endParaRPr lang="en-US" dirty="0"/>
          </a:p>
        </p:txBody>
      </p:sp>
      <p:sp>
        <p:nvSpPr>
          <p:cNvPr id="5" name="Title 1"/>
          <p:cNvSpPr>
            <a:spLocks noGrp="1"/>
          </p:cNvSpPr>
          <p:nvPr>
            <p:ph type="title"/>
          </p:nvPr>
        </p:nvSpPr>
        <p:spPr>
          <a:xfrm>
            <a:off x="838200" y="365125"/>
            <a:ext cx="10515600" cy="1325563"/>
          </a:xfrm>
        </p:spPr>
        <p:txBody>
          <a:bodyPr>
            <a:normAutofit/>
          </a:bodyPr>
          <a:lstStyle/>
          <a:p>
            <a:r>
              <a:rPr lang="en-US" b="1" dirty="0" smtClean="0"/>
              <a:t>Materials and Methods: </a:t>
            </a:r>
            <a:r>
              <a:rPr lang="en-US" b="1" dirty="0"/>
              <a:t>Flag </a:t>
            </a:r>
            <a:r>
              <a:rPr lang="en-US" b="1" dirty="0" smtClean="0"/>
              <a:t>leaf health assessment</a:t>
            </a:r>
            <a:endParaRPr lang="en-US" b="1" dirty="0"/>
          </a:p>
        </p:txBody>
      </p:sp>
      <p:graphicFrame>
        <p:nvGraphicFramePr>
          <p:cNvPr id="6" name="Table 5"/>
          <p:cNvGraphicFramePr>
            <a:graphicFrameLocks noGrp="1"/>
          </p:cNvGraphicFramePr>
          <p:nvPr>
            <p:extLst>
              <p:ext uri="{D42A27DB-BD31-4B8C-83A1-F6EECF244321}">
                <p14:modId xmlns:p14="http://schemas.microsoft.com/office/powerpoint/2010/main" val="671936130"/>
              </p:ext>
            </p:extLst>
          </p:nvPr>
        </p:nvGraphicFramePr>
        <p:xfrm>
          <a:off x="1881657" y="2704563"/>
          <a:ext cx="8460078" cy="1558345"/>
        </p:xfrm>
        <a:graphic>
          <a:graphicData uri="http://schemas.openxmlformats.org/drawingml/2006/table">
            <a:tbl>
              <a:tblPr firstRow="1" firstCol="1" lastRow="1" lastCol="1">
                <a:tableStyleId>{2D5ABB26-0587-4C30-8999-92F81FD0307C}</a:tableStyleId>
              </a:tblPr>
              <a:tblGrid>
                <a:gridCol w="4230039"/>
                <a:gridCol w="4230039"/>
              </a:tblGrid>
              <a:tr h="311669">
                <a:tc>
                  <a:txBody>
                    <a:bodyPr/>
                    <a:lstStyle/>
                    <a:p>
                      <a:pPr>
                        <a:spcBef>
                          <a:spcPts val="180"/>
                        </a:spcBef>
                        <a:spcAft>
                          <a:spcPts val="180"/>
                        </a:spcAft>
                      </a:pPr>
                      <a:r>
                        <a:rPr lang="en-US" sz="2000" b="1" dirty="0">
                          <a:effectLst/>
                        </a:rPr>
                        <a:t>Greenness score</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2000" b="1" dirty="0">
                          <a:effectLst/>
                        </a:rPr>
                        <a:t>Greenness rating</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669">
                <a:tc>
                  <a:txBody>
                    <a:bodyPr/>
                    <a:lstStyle/>
                    <a:p>
                      <a:pPr>
                        <a:spcBef>
                          <a:spcPts val="180"/>
                        </a:spcBef>
                        <a:spcAft>
                          <a:spcPts val="180"/>
                        </a:spcAft>
                      </a:pPr>
                      <a:r>
                        <a:rPr lang="en-US" sz="2000">
                          <a:effectLst/>
                        </a:rPr>
                        <a:t>0-2.5</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2000" dirty="0">
                          <a:effectLst/>
                        </a:rPr>
                        <a:t>non-green</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r>
              <a:tr h="311669">
                <a:tc>
                  <a:txBody>
                    <a:bodyPr/>
                    <a:lstStyle/>
                    <a:p>
                      <a:pPr>
                        <a:spcBef>
                          <a:spcPts val="180"/>
                        </a:spcBef>
                        <a:spcAft>
                          <a:spcPts val="180"/>
                        </a:spcAft>
                      </a:pPr>
                      <a:r>
                        <a:rPr lang="en-US" sz="2000" dirty="0">
                          <a:effectLst/>
                        </a:rPr>
                        <a:t>2.5-5.0</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2000">
                          <a:effectLst/>
                        </a:rPr>
                        <a:t>moderately non-green</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11669">
                <a:tc>
                  <a:txBody>
                    <a:bodyPr/>
                    <a:lstStyle/>
                    <a:p>
                      <a:pPr>
                        <a:spcBef>
                          <a:spcPts val="180"/>
                        </a:spcBef>
                        <a:spcAft>
                          <a:spcPts val="180"/>
                        </a:spcAft>
                      </a:pPr>
                      <a:r>
                        <a:rPr lang="en-US" sz="2000" dirty="0">
                          <a:effectLst/>
                        </a:rPr>
                        <a:t>5.0-7.5</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2000">
                          <a:effectLst/>
                        </a:rPr>
                        <a:t>moderately green</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11669">
                <a:tc>
                  <a:txBody>
                    <a:bodyPr/>
                    <a:lstStyle/>
                    <a:p>
                      <a:pPr>
                        <a:spcBef>
                          <a:spcPts val="180"/>
                        </a:spcBef>
                        <a:spcAft>
                          <a:spcPts val="180"/>
                        </a:spcAft>
                      </a:pPr>
                      <a:r>
                        <a:rPr lang="en-US" sz="2000" dirty="0">
                          <a:effectLst/>
                        </a:rPr>
                        <a:t>7.5-9.9</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2000" dirty="0">
                          <a:effectLst/>
                        </a:rPr>
                        <a:t>green</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8404728"/>
              </p:ext>
            </p:extLst>
          </p:nvPr>
        </p:nvGraphicFramePr>
        <p:xfrm>
          <a:off x="2683098" y="5116082"/>
          <a:ext cx="6825804" cy="1524000"/>
        </p:xfrm>
        <a:graphic>
          <a:graphicData uri="http://schemas.openxmlformats.org/drawingml/2006/table">
            <a:tbl>
              <a:tblPr firstRow="1" firstCol="1" lastRow="1" lastCol="1">
                <a:tableStyleId>{2D5ABB26-0587-4C30-8999-92F81FD0307C}</a:tableStyleId>
              </a:tblPr>
              <a:tblGrid>
                <a:gridCol w="3412902"/>
                <a:gridCol w="3412902"/>
              </a:tblGrid>
              <a:tr h="0">
                <a:tc>
                  <a:txBody>
                    <a:bodyPr/>
                    <a:lstStyle/>
                    <a:p>
                      <a:pPr marL="0" algn="l" defTabSz="914400" rtl="0" eaLnBrk="1" latinLnBrk="0" hangingPunct="1">
                        <a:spcBef>
                          <a:spcPts val="180"/>
                        </a:spcBef>
                        <a:spcAft>
                          <a:spcPts val="180"/>
                        </a:spcAft>
                      </a:pPr>
                      <a:r>
                        <a:rPr lang="en-US" sz="2000" b="1" kern="1200" dirty="0">
                          <a:effectLst/>
                        </a:rPr>
                        <a:t>Disease score</a:t>
                      </a:r>
                      <a:endParaRPr lang="en-US" sz="2000" b="1" kern="1200" dirty="0">
                        <a:solidFill>
                          <a:schemeClr val="tx1"/>
                        </a:solidFill>
                        <a:effectLst/>
                        <a:latin typeface="+mn-lt"/>
                        <a:ea typeface="+mn-ea"/>
                        <a:cs typeface="+mn-cs"/>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spcBef>
                          <a:spcPts val="180"/>
                        </a:spcBef>
                        <a:spcAft>
                          <a:spcPts val="180"/>
                        </a:spcAft>
                      </a:pPr>
                      <a:r>
                        <a:rPr lang="en-US" sz="2000" b="1" kern="1200" dirty="0">
                          <a:effectLst/>
                        </a:rPr>
                        <a:t>Score rating</a:t>
                      </a:r>
                      <a:endParaRPr lang="en-US" sz="2000" b="1" kern="1200" dirty="0">
                        <a:solidFill>
                          <a:schemeClr val="tx1"/>
                        </a:solidFill>
                        <a:effectLst/>
                        <a:latin typeface="+mn-lt"/>
                        <a:ea typeface="+mn-ea"/>
                        <a:cs typeface="+mn-cs"/>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algn="l" defTabSz="914400" rtl="0" eaLnBrk="1" latinLnBrk="0" hangingPunct="1">
                        <a:spcBef>
                          <a:spcPts val="180"/>
                        </a:spcBef>
                        <a:spcAft>
                          <a:spcPts val="180"/>
                        </a:spcAft>
                      </a:pPr>
                      <a:r>
                        <a:rPr lang="en-US" sz="2000" kern="1200" dirty="0">
                          <a:effectLst/>
                        </a:rPr>
                        <a:t>0-2.5</a:t>
                      </a:r>
                      <a:endParaRPr lang="en-US" sz="2000" kern="120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spcBef>
                          <a:spcPts val="180"/>
                        </a:spcBef>
                        <a:spcAft>
                          <a:spcPts val="180"/>
                        </a:spcAft>
                      </a:pPr>
                      <a:r>
                        <a:rPr lang="en-US" sz="2000" kern="1200" dirty="0">
                          <a:effectLst/>
                        </a:rPr>
                        <a:t>very less affected</a:t>
                      </a:r>
                      <a:endParaRPr lang="en-US" sz="2000" kern="120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tcPr>
                </a:tc>
              </a:tr>
              <a:tr h="0">
                <a:tc>
                  <a:txBody>
                    <a:bodyPr/>
                    <a:lstStyle/>
                    <a:p>
                      <a:pPr marL="0" algn="l" defTabSz="914400" rtl="0" eaLnBrk="1" latinLnBrk="0" hangingPunct="1">
                        <a:spcBef>
                          <a:spcPts val="180"/>
                        </a:spcBef>
                        <a:spcAft>
                          <a:spcPts val="180"/>
                        </a:spcAft>
                      </a:pPr>
                      <a:r>
                        <a:rPr lang="en-US" sz="2000" kern="1200" dirty="0">
                          <a:effectLst/>
                        </a:rPr>
                        <a:t>2.5-5.0</a:t>
                      </a:r>
                      <a:endParaRPr lang="en-US" sz="200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spcBef>
                          <a:spcPts val="180"/>
                        </a:spcBef>
                        <a:spcAft>
                          <a:spcPts val="180"/>
                        </a:spcAft>
                      </a:pPr>
                      <a:r>
                        <a:rPr lang="en-US" sz="2000" kern="1200" dirty="0">
                          <a:effectLst/>
                        </a:rPr>
                        <a:t>less affected</a:t>
                      </a:r>
                      <a:endParaRPr lang="en-US" sz="2000" kern="1200" dirty="0">
                        <a:solidFill>
                          <a:schemeClr val="tx1"/>
                        </a:solidFill>
                        <a:effectLst/>
                        <a:latin typeface="+mn-lt"/>
                        <a:ea typeface="+mn-ea"/>
                        <a:cs typeface="+mn-cs"/>
                      </a:endParaRPr>
                    </a:p>
                  </a:txBody>
                  <a:tcPr marL="68580" marR="68580" marT="0" marB="0"/>
                </a:tc>
              </a:tr>
              <a:tr h="0">
                <a:tc>
                  <a:txBody>
                    <a:bodyPr/>
                    <a:lstStyle/>
                    <a:p>
                      <a:pPr marL="0" algn="l" defTabSz="914400" rtl="0" eaLnBrk="1" latinLnBrk="0" hangingPunct="1">
                        <a:spcBef>
                          <a:spcPts val="180"/>
                        </a:spcBef>
                        <a:spcAft>
                          <a:spcPts val="180"/>
                        </a:spcAft>
                      </a:pPr>
                      <a:r>
                        <a:rPr lang="en-US" sz="2000" kern="1200" dirty="0">
                          <a:effectLst/>
                        </a:rPr>
                        <a:t>5.0-7.5</a:t>
                      </a:r>
                      <a:endParaRPr lang="en-US" sz="200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spcBef>
                          <a:spcPts val="180"/>
                        </a:spcBef>
                        <a:spcAft>
                          <a:spcPts val="180"/>
                        </a:spcAft>
                      </a:pPr>
                      <a:r>
                        <a:rPr lang="en-US" sz="2000" kern="1200" dirty="0">
                          <a:effectLst/>
                        </a:rPr>
                        <a:t>much affected</a:t>
                      </a:r>
                      <a:endParaRPr lang="en-US" sz="2000" kern="1200" dirty="0">
                        <a:solidFill>
                          <a:schemeClr val="tx1"/>
                        </a:solidFill>
                        <a:effectLst/>
                        <a:latin typeface="+mn-lt"/>
                        <a:ea typeface="+mn-ea"/>
                        <a:cs typeface="+mn-cs"/>
                      </a:endParaRPr>
                    </a:p>
                  </a:txBody>
                  <a:tcPr marL="68580" marR="68580" marT="0" marB="0"/>
                </a:tc>
              </a:tr>
              <a:tr h="0">
                <a:tc>
                  <a:txBody>
                    <a:bodyPr/>
                    <a:lstStyle/>
                    <a:p>
                      <a:pPr marL="0" algn="l" defTabSz="914400" rtl="0" eaLnBrk="1" latinLnBrk="0" hangingPunct="1">
                        <a:spcBef>
                          <a:spcPts val="180"/>
                        </a:spcBef>
                        <a:spcAft>
                          <a:spcPts val="180"/>
                        </a:spcAft>
                      </a:pPr>
                      <a:r>
                        <a:rPr lang="en-US" sz="2000" kern="1200">
                          <a:effectLst/>
                        </a:rPr>
                        <a:t>7.5-9.9</a:t>
                      </a:r>
                      <a:endParaRPr lang="en-US" sz="2000" kern="1200">
                        <a:solidFill>
                          <a:schemeClr val="tx1"/>
                        </a:solidFill>
                        <a:effectLst/>
                        <a:latin typeface="+mn-lt"/>
                        <a:ea typeface="+mn-ea"/>
                        <a:cs typeface="+mn-cs"/>
                      </a:endParaRPr>
                    </a:p>
                  </a:txBody>
                  <a:tcPr marL="68580" marR="68580" marT="0" marB="0"/>
                </a:tc>
                <a:tc>
                  <a:txBody>
                    <a:bodyPr/>
                    <a:lstStyle/>
                    <a:p>
                      <a:pPr marL="0" algn="l" defTabSz="914400" rtl="0" eaLnBrk="1" latinLnBrk="0" hangingPunct="1">
                        <a:spcBef>
                          <a:spcPts val="180"/>
                        </a:spcBef>
                        <a:spcAft>
                          <a:spcPts val="180"/>
                        </a:spcAft>
                      </a:pPr>
                      <a:r>
                        <a:rPr lang="en-US" sz="2000" kern="1200" dirty="0">
                          <a:effectLst/>
                        </a:rPr>
                        <a:t>very much affected</a:t>
                      </a:r>
                      <a:endParaRPr lang="en-US" sz="2000" kern="1200" dirty="0">
                        <a:solidFill>
                          <a:schemeClr val="tx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59354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28676"/>
          </a:xfrm>
        </p:spPr>
        <p:txBody>
          <a:bodyPr>
            <a:normAutofit fontScale="90000"/>
          </a:bodyPr>
          <a:lstStyle/>
          <a:p>
            <a:r>
              <a:rPr lang="en-US" b="1" dirty="0"/>
              <a:t>Methods and Methodology: Flag leaf </a:t>
            </a:r>
            <a:r>
              <a:rPr lang="en-US" b="1" dirty="0" smtClean="0"/>
              <a:t>health </a:t>
            </a:r>
            <a:r>
              <a:rPr lang="en-US" b="1" dirty="0"/>
              <a:t>assessment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3801"/>
                <a:ext cx="10649755" cy="5264199"/>
              </a:xfrm>
            </p:spPr>
            <p:txBody>
              <a:bodyPr>
                <a:normAutofit fontScale="70000" lnSpcReduction="20000"/>
              </a:bodyPr>
              <a:lstStyle/>
              <a:p>
                <a:r>
                  <a:rPr lang="en-US" dirty="0"/>
                  <a:t>Presence of the pathogen complex was revealed upon microscopic studies, during early stage diagnostics of the disease. An image of </a:t>
                </a:r>
                <a:r>
                  <a:rPr lang="en-US" i="1" dirty="0" err="1"/>
                  <a:t>Cochliobolus</a:t>
                </a:r>
                <a:r>
                  <a:rPr lang="en-US" i="1" dirty="0"/>
                  <a:t> </a:t>
                </a:r>
                <a:r>
                  <a:rPr lang="en-US" i="1" dirty="0" err="1"/>
                  <a:t>sativus</a:t>
                </a:r>
                <a:r>
                  <a:rPr lang="en-US" dirty="0"/>
                  <a:t> seen under the microscopic in a slide </a:t>
                </a:r>
                <a:r>
                  <a:rPr lang="en-US" dirty="0" err="1"/>
                  <a:t>slide</a:t>
                </a:r>
                <a:r>
                  <a:rPr lang="en-US" dirty="0"/>
                  <a:t> is shown in </a:t>
                </a:r>
                <a:r>
                  <a:rPr lang="en-US" dirty="0" smtClean="0"/>
                  <a:t>Figure.</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Study employs empirical </a:t>
                </a:r>
                <a:r>
                  <a:rPr lang="en-US" dirty="0"/>
                  <a:t>basis outlined in (Joshi et al., 2007) for LAUG calculation. The Leaf Area Under Greenness (LAUG) based on greenness scores over time (PLANK &amp; others, 1963) was estimated from the Equation shown below.</a:t>
                </a:r>
              </a:p>
              <a:p>
                <a:pPr lvl="1"/>
                <a14:m>
                  <m:oMath xmlns:m="http://schemas.openxmlformats.org/officeDocument/2006/math">
                    <m:r>
                      <a:rPr lang="en-US" i="1">
                        <a:latin typeface="Cambria Math" panose="02040503050406030204" pitchFamily="18" charset="0"/>
                      </a:rPr>
                      <m:t>𝐿𝐴𝑈𝐺</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𝑎</m:t>
                        </m:r>
                      </m:sup>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num>
                                  <m:den>
                                    <m:r>
                                      <a:rPr lang="en-US" i="1">
                                        <a:latin typeface="Cambria Math" panose="02040503050406030204" pitchFamily="18" charset="0"/>
                                      </a:rPr>
                                      <m:t>2</m:t>
                                    </m:r>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e>
                        </m:d>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3801"/>
                <a:ext cx="10649755" cy="5264199"/>
              </a:xfrm>
              <a:blipFill rotWithShape="0">
                <a:blip r:embed="rId2"/>
                <a:stretch>
                  <a:fillRect l="-458" t="-2083" b="-5440"/>
                </a:stretch>
              </a:blipFill>
            </p:spPr>
            <p:txBody>
              <a:bodyPr/>
              <a:lstStyle/>
              <a:p>
                <a:r>
                  <a:rPr lang="en-US">
                    <a:noFill/>
                  </a:rPr>
                  <a:t> </a:t>
                </a:r>
              </a:p>
            </p:txBody>
          </p:sp>
        </mc:Fallback>
      </mc:AlternateContent>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6585" t="35305" r="13430" b="30329"/>
          <a:stretch/>
        </p:blipFill>
        <p:spPr>
          <a:xfrm>
            <a:off x="3644924" y="2347509"/>
            <a:ext cx="4902151" cy="2638512"/>
          </a:xfrm>
          <a:prstGeom prst="rect">
            <a:avLst/>
          </a:prstGeom>
        </p:spPr>
      </p:pic>
      <p:sp>
        <p:nvSpPr>
          <p:cNvPr id="6" name="TextBox 5"/>
          <p:cNvSpPr txBox="1"/>
          <p:nvPr/>
        </p:nvSpPr>
        <p:spPr>
          <a:xfrm>
            <a:off x="2948137" y="4970567"/>
            <a:ext cx="6295725" cy="307777"/>
          </a:xfrm>
          <a:prstGeom prst="rect">
            <a:avLst/>
          </a:prstGeom>
          <a:noFill/>
        </p:spPr>
        <p:txBody>
          <a:bodyPr wrap="square" rtlCol="0">
            <a:spAutoFit/>
          </a:bodyPr>
          <a:lstStyle/>
          <a:p>
            <a:pPr algn="ctr"/>
            <a:r>
              <a:rPr lang="en-US" sz="1400" dirty="0" smtClean="0"/>
              <a:t>Figure: Resolution of </a:t>
            </a:r>
            <a:r>
              <a:rPr lang="en-US" sz="1400" i="1" dirty="0" err="1" smtClean="0"/>
              <a:t>Cochliobolus</a:t>
            </a:r>
            <a:r>
              <a:rPr lang="en-US" sz="1400" i="1" dirty="0" smtClean="0"/>
              <a:t> </a:t>
            </a:r>
            <a:r>
              <a:rPr lang="en-US" sz="1400" i="1" dirty="0" err="1" smtClean="0"/>
              <a:t>sativus</a:t>
            </a:r>
            <a:r>
              <a:rPr lang="en-US" sz="1400" dirty="0" smtClean="0"/>
              <a:t> under microscope</a:t>
            </a:r>
            <a:endParaRPr lang="en-US" sz="1400" dirty="0"/>
          </a:p>
        </p:txBody>
      </p:sp>
    </p:spTree>
    <p:extLst>
      <p:ext uri="{BB962C8B-B14F-4D97-AF65-F5344CB8AC3E}">
        <p14:creationId xmlns:p14="http://schemas.microsoft.com/office/powerpoint/2010/main" val="827489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114909468"/>
              </p:ext>
            </p:extLst>
          </p:nvPr>
        </p:nvGraphicFramePr>
        <p:xfrm>
          <a:off x="838200" y="1600525"/>
          <a:ext cx="10515600" cy="5155600"/>
        </p:xfrm>
        <a:graphic>
          <a:graphicData uri="http://schemas.openxmlformats.org/drawingml/2006/table">
            <a:tbl>
              <a:tblPr firstRow="1" firstCol="1" lastRow="1" lastCol="1">
                <a:tableStyleId>{2D5ABB26-0587-4C30-8999-92F81FD0307C}</a:tableStyleId>
              </a:tblPr>
              <a:tblGrid>
                <a:gridCol w="3965620"/>
                <a:gridCol w="6549980"/>
              </a:tblGrid>
              <a:tr h="296675">
                <a:tc>
                  <a:txBody>
                    <a:bodyPr/>
                    <a:lstStyle/>
                    <a:p>
                      <a:pPr>
                        <a:spcBef>
                          <a:spcPts val="180"/>
                        </a:spcBef>
                        <a:spcAft>
                          <a:spcPts val="180"/>
                        </a:spcAft>
                      </a:pPr>
                      <a:r>
                        <a:rPr lang="en-US" sz="2000" dirty="0" smtClean="0">
                          <a:effectLst/>
                        </a:rPr>
                        <a:t>Observation</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spcBef>
                          <a:spcPts val="180"/>
                        </a:spcBef>
                        <a:spcAft>
                          <a:spcPts val="180"/>
                        </a:spcAft>
                      </a:pPr>
                      <a:r>
                        <a:rPr lang="en-US" sz="2000" dirty="0">
                          <a:effectLst/>
                        </a:rPr>
                        <a:t>Stage recorded</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74680">
                <a:tc>
                  <a:txBody>
                    <a:bodyPr/>
                    <a:lstStyle/>
                    <a:p>
                      <a:pPr>
                        <a:spcBef>
                          <a:spcPts val="180"/>
                        </a:spcBef>
                        <a:spcAft>
                          <a:spcPts val="180"/>
                        </a:spcAft>
                      </a:pPr>
                      <a:r>
                        <a:rPr lang="en-US" sz="1600" dirty="0">
                          <a:effectLst/>
                        </a:rPr>
                        <a:t>Days to </a:t>
                      </a:r>
                      <a:r>
                        <a:rPr lang="en-US" sz="1600" dirty="0" smtClean="0">
                          <a:effectLst/>
                        </a:rPr>
                        <a:t>heading</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600" dirty="0" smtClean="0">
                          <a:effectLst/>
                        </a:rPr>
                        <a:t>When </a:t>
                      </a:r>
                      <a:r>
                        <a:rPr lang="en-US" sz="1600" dirty="0">
                          <a:effectLst/>
                        </a:rPr>
                        <a:t>approximately 50% of the plants in a plot are at </a:t>
                      </a:r>
                      <a:r>
                        <a:rPr lang="en-US" sz="1600" dirty="0" err="1">
                          <a:effectLst/>
                        </a:rPr>
                        <a:t>Zadoks</a:t>
                      </a:r>
                      <a:r>
                        <a:rPr lang="en-US" sz="1600" dirty="0">
                          <a:effectLst/>
                        </a:rPr>
                        <a:t> stage </a:t>
                      </a:r>
                      <a:r>
                        <a:rPr lang="en-US" sz="1600" dirty="0" smtClean="0">
                          <a:effectLst/>
                        </a:rPr>
                        <a:t>55</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r>
              <a:tr h="237340">
                <a:tc>
                  <a:txBody>
                    <a:bodyPr/>
                    <a:lstStyle/>
                    <a:p>
                      <a:pPr>
                        <a:spcBef>
                          <a:spcPts val="180"/>
                        </a:spcBef>
                        <a:spcAft>
                          <a:spcPts val="180"/>
                        </a:spcAft>
                      </a:pPr>
                      <a:r>
                        <a:rPr lang="en-US" sz="1600" dirty="0">
                          <a:effectLst/>
                        </a:rPr>
                        <a:t>Canopy temperature depression</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Anthesis (</a:t>
                      </a:r>
                      <a:r>
                        <a:rPr lang="en-US" sz="1600" dirty="0" err="1">
                          <a:effectLst/>
                        </a:rPr>
                        <a:t>Zadoks</a:t>
                      </a:r>
                      <a:r>
                        <a:rPr lang="en-US" sz="1600" dirty="0">
                          <a:effectLst/>
                        </a:rPr>
                        <a:t> stage 65)</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Aft>
                          <a:spcPts val="1000"/>
                        </a:spcAft>
                      </a:pPr>
                      <a:r>
                        <a:rPr lang="en-US" sz="1600">
                          <a:effectLst/>
                        </a:rPr>
                        <a:t>Flag leaf greenness rating I</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a:effectLst/>
                        </a:rPr>
                        <a:t>Anthesis (Zadoks stage 65)</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Soil plant analytical development</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Anthesis and soft dough (</a:t>
                      </a:r>
                      <a:r>
                        <a:rPr lang="en-US" sz="1600" dirty="0" err="1">
                          <a:effectLst/>
                        </a:rPr>
                        <a:t>Zadoks</a:t>
                      </a:r>
                      <a:r>
                        <a:rPr lang="en-US" sz="1600" dirty="0">
                          <a:effectLst/>
                        </a:rPr>
                        <a:t> stage 65 and 85)</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Disease score</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Anthesis and Late milk (</a:t>
                      </a:r>
                      <a:r>
                        <a:rPr lang="en-US" sz="1600" dirty="0" err="1">
                          <a:effectLst/>
                        </a:rPr>
                        <a:t>Zadoks</a:t>
                      </a:r>
                      <a:r>
                        <a:rPr lang="en-US" sz="1600" dirty="0">
                          <a:effectLst/>
                        </a:rPr>
                        <a:t> stage 65 and 77)</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474680">
                <a:tc>
                  <a:txBody>
                    <a:bodyPr/>
                    <a:lstStyle/>
                    <a:p>
                      <a:pPr>
                        <a:spcBef>
                          <a:spcPts val="180"/>
                        </a:spcBef>
                        <a:spcAft>
                          <a:spcPts val="180"/>
                        </a:spcAft>
                      </a:pPr>
                      <a:r>
                        <a:rPr lang="en-US" sz="1600">
                          <a:effectLst/>
                        </a:rPr>
                        <a:t>Days to anthesis</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when approximately 50% of the plants in a plot are at </a:t>
                      </a:r>
                      <a:r>
                        <a:rPr lang="en-US" sz="1600" dirty="0" err="1">
                          <a:effectLst/>
                        </a:rPr>
                        <a:t>Zadoks</a:t>
                      </a:r>
                      <a:r>
                        <a:rPr lang="en-US" sz="1600" dirty="0">
                          <a:effectLst/>
                        </a:rPr>
                        <a:t> stage 65</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Leaf area</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Medium milk (</a:t>
                      </a:r>
                      <a:r>
                        <a:rPr lang="en-US" sz="1600" dirty="0" err="1">
                          <a:effectLst/>
                        </a:rPr>
                        <a:t>Zadok</a:t>
                      </a:r>
                      <a:r>
                        <a:rPr lang="en-US" sz="1600" dirty="0">
                          <a:effectLst/>
                        </a:rPr>
                        <a:t> stage 75)</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Aft>
                          <a:spcPts val="1000"/>
                        </a:spcAft>
                      </a:pPr>
                      <a:r>
                        <a:rPr lang="en-US" sz="1600">
                          <a:effectLst/>
                        </a:rPr>
                        <a:t>Plant height</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a:effectLst/>
                        </a:rPr>
                        <a:t>Medium milk (Zadok stage 75)</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Weed score</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Medium milk (</a:t>
                      </a:r>
                      <a:r>
                        <a:rPr lang="en-US" sz="1600" dirty="0" err="1">
                          <a:effectLst/>
                        </a:rPr>
                        <a:t>Zadok</a:t>
                      </a:r>
                      <a:r>
                        <a:rPr lang="en-US" sz="1600" dirty="0">
                          <a:effectLst/>
                        </a:rPr>
                        <a:t> stage 75)</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Number of effective tillers</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Medium milk (</a:t>
                      </a:r>
                      <a:r>
                        <a:rPr lang="en-US" sz="1600" dirty="0" err="1">
                          <a:effectLst/>
                        </a:rPr>
                        <a:t>Zadok</a:t>
                      </a:r>
                      <a:r>
                        <a:rPr lang="en-US" sz="1600" dirty="0">
                          <a:effectLst/>
                        </a:rPr>
                        <a:t> stage 75)</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Flag leaf greenness rating II</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Medium milk (</a:t>
                      </a:r>
                      <a:r>
                        <a:rPr lang="en-US" sz="1600" dirty="0" err="1">
                          <a:effectLst/>
                        </a:rPr>
                        <a:t>Zadok</a:t>
                      </a:r>
                      <a:r>
                        <a:rPr lang="en-US" sz="1600" dirty="0">
                          <a:effectLst/>
                        </a:rPr>
                        <a:t> stage 75)</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Flag leaf greenness rating III</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Soft dough (</a:t>
                      </a:r>
                      <a:r>
                        <a:rPr lang="en-US" sz="1600" dirty="0" err="1">
                          <a:effectLst/>
                        </a:rPr>
                        <a:t>Zadoks</a:t>
                      </a:r>
                      <a:r>
                        <a:rPr lang="en-US" sz="1600" dirty="0">
                          <a:effectLst/>
                        </a:rPr>
                        <a:t> stage 85)</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Aft>
                          <a:spcPts val="1000"/>
                        </a:spcAft>
                      </a:pPr>
                      <a:r>
                        <a:rPr lang="en-US" sz="1600">
                          <a:effectLst/>
                        </a:rPr>
                        <a:t>Defective heads count</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Ripening (</a:t>
                      </a:r>
                      <a:r>
                        <a:rPr lang="en-US" sz="1600" dirty="0" err="1">
                          <a:effectLst/>
                        </a:rPr>
                        <a:t>Zadoks</a:t>
                      </a:r>
                      <a:r>
                        <a:rPr lang="en-US" sz="1600" dirty="0">
                          <a:effectLst/>
                        </a:rPr>
                        <a:t> stage 90)</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Panicle length</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Ripening (</a:t>
                      </a:r>
                      <a:r>
                        <a:rPr lang="en-US" sz="1600" dirty="0" err="1">
                          <a:effectLst/>
                        </a:rPr>
                        <a:t>Zadoks</a:t>
                      </a:r>
                      <a:r>
                        <a:rPr lang="en-US" sz="1600" dirty="0">
                          <a:effectLst/>
                        </a:rPr>
                        <a:t> stage 92)</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Days to maturity</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Ripening (</a:t>
                      </a:r>
                      <a:r>
                        <a:rPr lang="en-US" sz="1600" dirty="0" err="1">
                          <a:effectLst/>
                        </a:rPr>
                        <a:t>Zadoks</a:t>
                      </a:r>
                      <a:r>
                        <a:rPr lang="en-US" sz="1600" dirty="0">
                          <a:effectLst/>
                        </a:rPr>
                        <a:t> stage 92)</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Number of grains per panicle</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After harvested</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Thousand kernel weight</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After harvested and dried</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237340">
                <a:tc>
                  <a:txBody>
                    <a:bodyPr/>
                    <a:lstStyle/>
                    <a:p>
                      <a:pPr>
                        <a:spcBef>
                          <a:spcPts val="180"/>
                        </a:spcBef>
                        <a:spcAft>
                          <a:spcPts val="180"/>
                        </a:spcAft>
                      </a:pPr>
                      <a:r>
                        <a:rPr lang="en-US" sz="1600">
                          <a:effectLst/>
                        </a:rPr>
                        <a:t>Grain yield</a:t>
                      </a:r>
                      <a:endParaRPr lang="en-US" sz="16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spcBef>
                          <a:spcPts val="180"/>
                        </a:spcBef>
                        <a:spcAft>
                          <a:spcPts val="180"/>
                        </a:spcAft>
                      </a:pPr>
                      <a:r>
                        <a:rPr lang="en-US" sz="1600" dirty="0">
                          <a:effectLst/>
                        </a:rPr>
                        <a:t>After harvested and dried</a:t>
                      </a:r>
                      <a:endParaRPr lang="en-US" sz="16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bl>
          </a:graphicData>
        </a:graphic>
      </p:graphicFrame>
      <p:sp>
        <p:nvSpPr>
          <p:cNvPr id="4" name="Title 3"/>
          <p:cNvSpPr>
            <a:spLocks noGrp="1"/>
          </p:cNvSpPr>
          <p:nvPr>
            <p:ph type="title"/>
          </p:nvPr>
        </p:nvSpPr>
        <p:spPr>
          <a:xfrm>
            <a:off x="838200" y="146182"/>
            <a:ext cx="10515600" cy="1325563"/>
          </a:xfrm>
        </p:spPr>
        <p:txBody>
          <a:bodyPr>
            <a:noAutofit/>
          </a:bodyPr>
          <a:lstStyle/>
          <a:p>
            <a:r>
              <a:rPr lang="en-US" sz="3600" b="1" dirty="0" smtClean="0"/>
              <a:t>Methods and Methodology: </a:t>
            </a:r>
            <a:r>
              <a:rPr lang="en-US" sz="3600" b="1" dirty="0"/>
              <a:t>Field records of crop yield, morphology, phenology, and soil and atmospheric conditions</a:t>
            </a:r>
          </a:p>
        </p:txBody>
      </p:sp>
    </p:spTree>
    <p:extLst>
      <p:ext uri="{BB962C8B-B14F-4D97-AF65-F5344CB8AC3E}">
        <p14:creationId xmlns:p14="http://schemas.microsoft.com/office/powerpoint/2010/main" val="107406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b="1" dirty="0"/>
              <a:t>POST-ANTHESIS LEAF HEALTH AS POTENTIAL DETERMINANT OF YIELD IN EARLY EVALUATION TRIAL OF WHEAT </a:t>
            </a:r>
            <a:r>
              <a:rPr lang="en-US" sz="4400" b="1" dirty="0" smtClean="0"/>
              <a:t>GENOTYPES</a:t>
            </a:r>
            <a:endParaRPr lang="en-US" sz="4400" b="1" dirty="0"/>
          </a:p>
        </p:txBody>
      </p:sp>
      <p:sp>
        <p:nvSpPr>
          <p:cNvPr id="3" name="Subtitle 2"/>
          <p:cNvSpPr>
            <a:spLocks noGrp="1"/>
          </p:cNvSpPr>
          <p:nvPr>
            <p:ph type="subTitle" idx="1"/>
          </p:nvPr>
        </p:nvSpPr>
        <p:spPr/>
        <p:txBody>
          <a:bodyPr>
            <a:normAutofit lnSpcReduction="10000"/>
          </a:bodyPr>
          <a:lstStyle/>
          <a:p>
            <a:r>
              <a:rPr lang="en-US" dirty="0" err="1" smtClean="0"/>
              <a:t>Deependra</a:t>
            </a:r>
            <a:r>
              <a:rPr lang="en-US" dirty="0" smtClean="0"/>
              <a:t> Dhakal</a:t>
            </a:r>
          </a:p>
          <a:p>
            <a:r>
              <a:rPr lang="en-US" dirty="0" smtClean="0"/>
              <a:t>Agriculture and Forestry University</a:t>
            </a:r>
          </a:p>
          <a:p>
            <a:r>
              <a:rPr lang="en-US" dirty="0" smtClean="0"/>
              <a:t>Department of Genetics and Plant Breeding</a:t>
            </a:r>
          </a:p>
          <a:p>
            <a:r>
              <a:rPr lang="en-US" dirty="0" smtClean="0"/>
              <a:t>Rampur, </a:t>
            </a:r>
            <a:r>
              <a:rPr lang="en-US" dirty="0" err="1" smtClean="0"/>
              <a:t>Chitwan</a:t>
            </a:r>
            <a:endParaRPr lang="en-US" dirty="0"/>
          </a:p>
        </p:txBody>
      </p:sp>
      <p:sp>
        <p:nvSpPr>
          <p:cNvPr id="4" name="TextBox 3"/>
          <p:cNvSpPr txBox="1"/>
          <p:nvPr/>
        </p:nvSpPr>
        <p:spPr>
          <a:xfrm>
            <a:off x="152400" y="5355123"/>
            <a:ext cx="4267200" cy="923330"/>
          </a:xfrm>
          <a:prstGeom prst="rect">
            <a:avLst/>
          </a:prstGeom>
          <a:noFill/>
        </p:spPr>
        <p:txBody>
          <a:bodyPr wrap="square" rtlCol="0">
            <a:spAutoFit/>
          </a:bodyPr>
          <a:lstStyle/>
          <a:p>
            <a:r>
              <a:rPr lang="en-US" dirty="0" smtClean="0">
                <a:solidFill>
                  <a:schemeClr val="tx2">
                    <a:lumMod val="50000"/>
                  </a:schemeClr>
                </a:solidFill>
              </a:rPr>
              <a:t>Major </a:t>
            </a:r>
            <a:r>
              <a:rPr lang="en-US" dirty="0">
                <a:solidFill>
                  <a:schemeClr val="tx2">
                    <a:lumMod val="50000"/>
                  </a:schemeClr>
                </a:solidFill>
              </a:rPr>
              <a:t>Advisor:</a:t>
            </a:r>
          </a:p>
          <a:p>
            <a:r>
              <a:rPr lang="en-US" dirty="0">
                <a:solidFill>
                  <a:schemeClr val="tx2">
                    <a:lumMod val="50000"/>
                  </a:schemeClr>
                </a:solidFill>
              </a:rPr>
              <a:t>Prof</a:t>
            </a:r>
            <a:r>
              <a:rPr lang="en-US" dirty="0" smtClean="0">
                <a:solidFill>
                  <a:schemeClr val="tx2">
                    <a:lumMod val="50000"/>
                  </a:schemeClr>
                </a:solidFill>
              </a:rPr>
              <a:t>. </a:t>
            </a:r>
            <a:r>
              <a:rPr lang="en-US" dirty="0" err="1" smtClean="0">
                <a:solidFill>
                  <a:schemeClr val="tx2">
                    <a:lumMod val="50000"/>
                  </a:schemeClr>
                </a:solidFill>
              </a:rPr>
              <a:t>Madhav</a:t>
            </a:r>
            <a:r>
              <a:rPr lang="en-US" dirty="0" smtClean="0">
                <a:solidFill>
                  <a:schemeClr val="tx2">
                    <a:lumMod val="50000"/>
                  </a:schemeClr>
                </a:solidFill>
              </a:rPr>
              <a:t> </a:t>
            </a:r>
            <a:r>
              <a:rPr lang="en-US" dirty="0">
                <a:solidFill>
                  <a:schemeClr val="tx2">
                    <a:lumMod val="50000"/>
                  </a:schemeClr>
                </a:solidFill>
              </a:rPr>
              <a:t>Prasad </a:t>
            </a:r>
            <a:r>
              <a:rPr lang="en-US" dirty="0" err="1">
                <a:solidFill>
                  <a:schemeClr val="tx2">
                    <a:lumMod val="50000"/>
                  </a:schemeClr>
                </a:solidFill>
              </a:rPr>
              <a:t>Pandey</a:t>
            </a:r>
            <a:r>
              <a:rPr lang="en-US" dirty="0" smtClean="0">
                <a:solidFill>
                  <a:schemeClr val="tx2">
                    <a:lumMod val="50000"/>
                  </a:schemeClr>
                </a:solidFill>
              </a:rPr>
              <a:t>, PhD</a:t>
            </a:r>
            <a:endParaRPr lang="en-US" dirty="0">
              <a:solidFill>
                <a:schemeClr val="tx2">
                  <a:lumMod val="50000"/>
                </a:schemeClr>
              </a:solidFill>
            </a:endParaRPr>
          </a:p>
          <a:p>
            <a:r>
              <a:rPr lang="en-US" dirty="0">
                <a:solidFill>
                  <a:schemeClr val="tx2">
                    <a:lumMod val="50000"/>
                  </a:schemeClr>
                </a:solidFill>
              </a:rPr>
              <a:t>Department of Genetics and Plant </a:t>
            </a:r>
            <a:r>
              <a:rPr lang="en-US" dirty="0" smtClean="0">
                <a:solidFill>
                  <a:schemeClr val="tx2">
                    <a:lumMod val="50000"/>
                  </a:schemeClr>
                </a:solidFill>
              </a:rPr>
              <a:t>Breeding</a:t>
            </a:r>
            <a:endParaRPr lang="en-US" dirty="0">
              <a:solidFill>
                <a:schemeClr val="tx2">
                  <a:lumMod val="50000"/>
                </a:schemeClr>
              </a:solidFill>
            </a:endParaRPr>
          </a:p>
        </p:txBody>
      </p:sp>
      <p:sp>
        <p:nvSpPr>
          <p:cNvPr id="5" name="TextBox 4"/>
          <p:cNvSpPr txBox="1"/>
          <p:nvPr/>
        </p:nvSpPr>
        <p:spPr>
          <a:xfrm>
            <a:off x="7694054" y="5349875"/>
            <a:ext cx="4343400" cy="1200329"/>
          </a:xfrm>
          <a:prstGeom prst="rect">
            <a:avLst/>
          </a:prstGeom>
          <a:noFill/>
        </p:spPr>
        <p:txBody>
          <a:bodyPr wrap="square" rtlCol="0">
            <a:spAutoFit/>
          </a:bodyPr>
          <a:lstStyle/>
          <a:p>
            <a:r>
              <a:rPr lang="en-US" dirty="0" smtClean="0">
                <a:solidFill>
                  <a:schemeClr val="tx2">
                    <a:lumMod val="50000"/>
                  </a:schemeClr>
                </a:solidFill>
                <a:latin typeface="Times New Roman" pitchFamily="18" charset="0"/>
                <a:cs typeface="Times New Roman" pitchFamily="18" charset="0"/>
              </a:rPr>
              <a:t>Committee Members:</a:t>
            </a:r>
          </a:p>
          <a:p>
            <a:r>
              <a:rPr lang="en-US" dirty="0" smtClean="0">
                <a:solidFill>
                  <a:schemeClr val="tx2">
                    <a:lumMod val="50000"/>
                  </a:schemeClr>
                </a:solidFill>
                <a:latin typeface="Times New Roman" pitchFamily="18" charset="0"/>
                <a:cs typeface="Times New Roman" pitchFamily="18" charset="0"/>
              </a:rPr>
              <a:t>Senior </a:t>
            </a:r>
            <a:r>
              <a:rPr lang="en-US" dirty="0">
                <a:solidFill>
                  <a:schemeClr val="tx2">
                    <a:lumMod val="50000"/>
                  </a:schemeClr>
                </a:solidFill>
                <a:latin typeface="Times New Roman" pitchFamily="18" charset="0"/>
                <a:cs typeface="Times New Roman" pitchFamily="18" charset="0"/>
              </a:rPr>
              <a:t>Scientist  </a:t>
            </a:r>
            <a:r>
              <a:rPr lang="en-US" dirty="0" err="1">
                <a:solidFill>
                  <a:schemeClr val="tx2">
                    <a:lumMod val="50000"/>
                  </a:schemeClr>
                </a:solidFill>
                <a:latin typeface="Times New Roman" pitchFamily="18" charset="0"/>
                <a:cs typeface="Times New Roman" pitchFamily="18" charset="0"/>
              </a:rPr>
              <a:t>Nutan</a:t>
            </a:r>
            <a:r>
              <a:rPr lang="en-US" dirty="0">
                <a:solidFill>
                  <a:schemeClr val="tx2">
                    <a:lumMod val="50000"/>
                  </a:schemeClr>
                </a:solidFill>
                <a:latin typeface="Times New Roman" pitchFamily="18" charset="0"/>
                <a:cs typeface="Times New Roman" pitchFamily="18" charset="0"/>
              </a:rPr>
              <a:t> Raj </a:t>
            </a:r>
            <a:r>
              <a:rPr lang="en-US" dirty="0" err="1">
                <a:solidFill>
                  <a:schemeClr val="tx2">
                    <a:lumMod val="50000"/>
                  </a:schemeClr>
                </a:solidFill>
                <a:latin typeface="Times New Roman" pitchFamily="18" charset="0"/>
                <a:cs typeface="Times New Roman" pitchFamily="18" charset="0"/>
              </a:rPr>
              <a:t>Gautam</a:t>
            </a:r>
            <a:r>
              <a:rPr lang="en-US" dirty="0">
                <a:solidFill>
                  <a:schemeClr val="tx2">
                    <a:lumMod val="50000"/>
                  </a:schemeClr>
                </a:solidFill>
                <a:latin typeface="Times New Roman" pitchFamily="18" charset="0"/>
                <a:cs typeface="Times New Roman" pitchFamily="18" charset="0"/>
              </a:rPr>
              <a:t>, </a:t>
            </a:r>
            <a:r>
              <a:rPr lang="en-US" dirty="0" smtClean="0">
                <a:solidFill>
                  <a:schemeClr val="tx2">
                    <a:lumMod val="50000"/>
                  </a:schemeClr>
                </a:solidFill>
                <a:latin typeface="Times New Roman" pitchFamily="18" charset="0"/>
                <a:cs typeface="Times New Roman" pitchFamily="18" charset="0"/>
              </a:rPr>
              <a:t>NARC</a:t>
            </a:r>
          </a:p>
          <a:p>
            <a:r>
              <a:rPr lang="en-US" dirty="0" smtClean="0">
                <a:solidFill>
                  <a:schemeClr val="tx2">
                    <a:lumMod val="50000"/>
                  </a:schemeClr>
                </a:solidFill>
                <a:latin typeface="Times New Roman" pitchFamily="18" charset="0"/>
                <a:cs typeface="Times New Roman" pitchFamily="18" charset="0"/>
              </a:rPr>
              <a:t>Prof</a:t>
            </a:r>
            <a:r>
              <a:rPr lang="en-US" dirty="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Bishnu</a:t>
            </a:r>
            <a:r>
              <a:rPr lang="en-US" dirty="0" smtClean="0">
                <a:solidFill>
                  <a:schemeClr val="tx2">
                    <a:lumMod val="50000"/>
                  </a:schemeClr>
                </a:solidFill>
                <a:latin typeface="Times New Roman" pitchFamily="18" charset="0"/>
                <a:cs typeface="Times New Roman" pitchFamily="18" charset="0"/>
              </a:rPr>
              <a:t> Raj </a:t>
            </a:r>
            <a:r>
              <a:rPr lang="en-US" dirty="0" err="1" smtClean="0">
                <a:solidFill>
                  <a:schemeClr val="tx2">
                    <a:lumMod val="50000"/>
                  </a:schemeClr>
                </a:solidFill>
                <a:latin typeface="Times New Roman" pitchFamily="18" charset="0"/>
                <a:cs typeface="Times New Roman" pitchFamily="18" charset="0"/>
              </a:rPr>
              <a:t>Ojha</a:t>
            </a:r>
            <a:endParaRPr lang="en-US" dirty="0">
              <a:solidFill>
                <a:schemeClr val="tx2">
                  <a:lumMod val="50000"/>
                </a:schemeClr>
              </a:solidFill>
              <a:latin typeface="Times New Roman" pitchFamily="18" charset="0"/>
              <a:cs typeface="Times New Roman" pitchFamily="18" charset="0"/>
            </a:endParaRPr>
          </a:p>
          <a:p>
            <a:endParaRPr lang="en-US"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899329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95"/>
            <a:ext cx="10515600" cy="918717"/>
          </a:xfrm>
        </p:spPr>
        <p:txBody>
          <a:bodyPr>
            <a:normAutofit fontScale="90000"/>
          </a:bodyPr>
          <a:lstStyle/>
          <a:p>
            <a:r>
              <a:rPr lang="en-US" b="1" dirty="0" smtClean="0"/>
              <a:t>Results and Discussion: Yield and yield component traits</a:t>
            </a:r>
            <a:endParaRPr lang="en-US" b="1"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341492296"/>
              </p:ext>
            </p:extLst>
          </p:nvPr>
        </p:nvGraphicFramePr>
        <p:xfrm>
          <a:off x="206064" y="936112"/>
          <a:ext cx="11668258" cy="5913120"/>
        </p:xfrm>
        <a:graphic>
          <a:graphicData uri="http://schemas.openxmlformats.org/drawingml/2006/table">
            <a:tbl>
              <a:tblPr firstRow="1" firstCol="1" lastRow="1" lastCol="1">
                <a:tableStyleId>{2D5ABB26-0587-4C30-8999-92F81FD0307C}</a:tableStyleId>
              </a:tblPr>
              <a:tblGrid>
                <a:gridCol w="1000259"/>
                <a:gridCol w="4636394"/>
                <a:gridCol w="927279"/>
                <a:gridCol w="1094704"/>
                <a:gridCol w="1558344"/>
                <a:gridCol w="1171977"/>
                <a:gridCol w="1279301"/>
              </a:tblGrid>
              <a:tr h="136144">
                <a:tc>
                  <a:txBody>
                    <a:bodyPr/>
                    <a:lstStyle/>
                    <a:p>
                      <a:pPr>
                        <a:spcBef>
                          <a:spcPts val="180"/>
                        </a:spcBef>
                        <a:spcAft>
                          <a:spcPts val="180"/>
                        </a:spcAft>
                      </a:pPr>
                      <a:r>
                        <a:rPr lang="en-US" sz="1800" b="1" dirty="0">
                          <a:effectLst/>
                        </a:rPr>
                        <a:t>encoding</a:t>
                      </a:r>
                      <a:endParaRPr lang="en-US" sz="18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dirty="0">
                          <a:effectLst/>
                        </a:rPr>
                        <a:t>Genotype</a:t>
                      </a:r>
                      <a:endParaRPr lang="en-US" sz="18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a:effectLst/>
                        </a:rPr>
                        <a:t>Yield</a:t>
                      </a:r>
                      <a:endParaRPr lang="en-US" sz="18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a:effectLst/>
                        </a:rPr>
                        <a:t>Effective tillers</a:t>
                      </a:r>
                      <a:endParaRPr lang="en-US" sz="18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a:effectLst/>
                        </a:rPr>
                        <a:t>Thousand kernel weight</a:t>
                      </a:r>
                      <a:endParaRPr lang="en-US" sz="18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a:effectLst/>
                        </a:rPr>
                        <a:t>Grain per panicle</a:t>
                      </a:r>
                      <a:endParaRPr lang="en-US" sz="18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dirty="0">
                          <a:effectLst/>
                        </a:rPr>
                        <a:t>Panicle length</a:t>
                      </a:r>
                      <a:endParaRPr lang="en-US" sz="18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36144">
                <a:tc>
                  <a:txBody>
                    <a:bodyPr/>
                    <a:lstStyle/>
                    <a:p>
                      <a:pPr>
                        <a:spcBef>
                          <a:spcPts val="180"/>
                        </a:spcBef>
                        <a:spcAft>
                          <a:spcPts val="180"/>
                        </a:spcAft>
                      </a:pPr>
                      <a:r>
                        <a:rPr lang="en-US" sz="1400" dirty="0">
                          <a:effectLst/>
                        </a:rPr>
                        <a:t>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Aditya</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3.02</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spcBef>
                          <a:spcPts val="180"/>
                        </a:spcBef>
                        <a:spcAft>
                          <a:spcPts val="180"/>
                        </a:spcAft>
                      </a:pPr>
                      <a:r>
                        <a:rPr lang="en-US" sz="1400" dirty="0">
                          <a:effectLst/>
                        </a:rPr>
                        <a:t>26.7</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spcBef>
                          <a:spcPts val="180"/>
                        </a:spcBef>
                        <a:spcAft>
                          <a:spcPts val="180"/>
                        </a:spcAft>
                      </a:pPr>
                      <a:r>
                        <a:rPr lang="en-US" sz="1400">
                          <a:effectLst/>
                        </a:rPr>
                        <a:t>36.3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27.1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16.3</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r h="136144">
                <a:tc>
                  <a:txBody>
                    <a:bodyPr/>
                    <a:lstStyle/>
                    <a:p>
                      <a:pPr>
                        <a:spcBef>
                          <a:spcPts val="180"/>
                        </a:spcBef>
                        <a:spcAft>
                          <a:spcPts val="180"/>
                        </a:spcAft>
                      </a:pPr>
                      <a:r>
                        <a:rPr lang="en-US" sz="1400">
                          <a:effectLst/>
                        </a:rPr>
                        <a:t>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err="1">
                          <a:effectLst/>
                        </a:rPr>
                        <a:t>Bhrikuti</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3.55</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30.2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37.7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26.8</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spcBef>
                          <a:spcPts val="180"/>
                        </a:spcBef>
                        <a:spcAft>
                          <a:spcPts val="180"/>
                        </a:spcAft>
                      </a:pPr>
                      <a:r>
                        <a:rPr lang="en-US" sz="1400" dirty="0">
                          <a:effectLst/>
                        </a:rPr>
                        <a:t>16.8</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err="1">
                          <a:effectLst/>
                        </a:rPr>
                        <a:t>Gautam</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3.33</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27.1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38.5</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spcBef>
                          <a:spcPts val="180"/>
                        </a:spcBef>
                        <a:spcAft>
                          <a:spcPts val="180"/>
                        </a:spcAft>
                      </a:pPr>
                      <a:r>
                        <a:rPr lang="en-US" sz="1400" dirty="0">
                          <a:effectLst/>
                        </a:rPr>
                        <a:t>28.3</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spcBef>
                          <a:spcPts val="180"/>
                        </a:spcBef>
                        <a:spcAft>
                          <a:spcPts val="180"/>
                        </a:spcAft>
                      </a:pPr>
                      <a:r>
                        <a:rPr lang="en-US" sz="1400" dirty="0">
                          <a:effectLst/>
                        </a:rPr>
                        <a:t>17.5</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136144">
                <a:tc>
                  <a:txBody>
                    <a:bodyPr/>
                    <a:lstStyle/>
                    <a:p>
                      <a:pPr>
                        <a:spcBef>
                          <a:spcPts val="180"/>
                        </a:spcBef>
                        <a:spcAft>
                          <a:spcPts val="180"/>
                        </a:spcAft>
                      </a:pPr>
                      <a:r>
                        <a:rPr lang="en-US" sz="1400">
                          <a:effectLst/>
                        </a:rPr>
                        <a:t>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err="1">
                          <a:effectLst/>
                        </a:rPr>
                        <a:t>Tilottama</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3.42</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33.7</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spcBef>
                          <a:spcPts val="180"/>
                        </a:spcBef>
                        <a:spcAft>
                          <a:spcPts val="180"/>
                        </a:spcAft>
                      </a:pPr>
                      <a:r>
                        <a:rPr lang="en-US" sz="1400" dirty="0">
                          <a:effectLst/>
                        </a:rPr>
                        <a:t>36.1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spcBef>
                          <a:spcPts val="180"/>
                        </a:spcBef>
                        <a:spcAft>
                          <a:spcPts val="180"/>
                        </a:spcAft>
                      </a:pPr>
                      <a:r>
                        <a:rPr lang="en-US" sz="1400">
                          <a:effectLst/>
                        </a:rPr>
                        <a:t>27.4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16.6</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MUNAL #1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4.07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27.0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35.9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28.8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16.6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432">
                <a:tc>
                  <a:txBody>
                    <a:bodyPr/>
                    <a:lstStyle/>
                    <a:p>
                      <a:pPr>
                        <a:spcBef>
                          <a:spcPts val="180"/>
                        </a:spcBef>
                        <a:spcAft>
                          <a:spcPts val="180"/>
                        </a:spcAft>
                      </a:pPr>
                      <a:r>
                        <a:rPr lang="en-US" sz="1400">
                          <a:effectLst/>
                        </a:rPr>
                        <a:t>L10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MUNAL/3/HUW234+LR34/PRINIA//PFAU/WEAVER/4/...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36.0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16.6</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432">
                <a:tc>
                  <a:txBody>
                    <a:bodyPr/>
                    <a:lstStyle/>
                    <a:p>
                      <a:pPr>
                        <a:spcBef>
                          <a:spcPts val="180"/>
                        </a:spcBef>
                        <a:spcAft>
                          <a:spcPts val="180"/>
                        </a:spcAft>
                      </a:pPr>
                      <a:r>
                        <a:rPr lang="en-US" sz="1400">
                          <a:effectLst/>
                        </a:rPr>
                        <a:t>L101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PFAU/MILAN/5/CHEN/AEGILOPS SQUARROSA (TAUS)/...</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3.28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30.0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43.6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27.7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16.4</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288">
                <a:tc>
                  <a:txBody>
                    <a:bodyPr/>
                    <a:lstStyle/>
                    <a:p>
                      <a:pPr>
                        <a:spcBef>
                          <a:spcPts val="180"/>
                        </a:spcBef>
                        <a:spcAft>
                          <a:spcPts val="180"/>
                        </a:spcAft>
                      </a:pPr>
                      <a:r>
                        <a:rPr lang="en-US" sz="1400">
                          <a:effectLst/>
                        </a:rPr>
                        <a:t>L102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PREMIO/5/TUI//2*SUNCO/SA1166/3/TUI/4/FINSI/...</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2.88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35.0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39.1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21.1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13.7</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L103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PREMIO/BAVIS</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47.0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15.0</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288">
                <a:tc>
                  <a:txBody>
                    <a:bodyPr/>
                    <a:lstStyle/>
                    <a:p>
                      <a:pPr>
                        <a:spcBef>
                          <a:spcPts val="180"/>
                        </a:spcBef>
                        <a:spcAft>
                          <a:spcPts val="180"/>
                        </a:spcAft>
                      </a:pPr>
                      <a:r>
                        <a:rPr lang="en-US" sz="1400">
                          <a:effectLst/>
                        </a:rPr>
                        <a:t>L104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CHIYAK//ND643/2*WAXWING/3/ND643/2*WAXWING</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30.0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288">
                <a:tc>
                  <a:txBody>
                    <a:bodyPr/>
                    <a:lstStyle/>
                    <a:p>
                      <a:pPr>
                        <a:spcBef>
                          <a:spcPts val="180"/>
                        </a:spcBef>
                        <a:spcAft>
                          <a:spcPts val="180"/>
                        </a:spcAft>
                      </a:pPr>
                      <a:r>
                        <a:rPr lang="en-US" sz="1400">
                          <a:effectLst/>
                        </a:rPr>
                        <a:t>L105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BABAX/LR42//BABAX*2/4/SNI/TRAP#1/3/KAUZ*2/...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4.15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38.0</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41.5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26.9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17.1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432">
                <a:tc>
                  <a:txBody>
                    <a:bodyPr/>
                    <a:lstStyle/>
                    <a:p>
                      <a:pPr>
                        <a:spcBef>
                          <a:spcPts val="180"/>
                        </a:spcBef>
                        <a:spcAft>
                          <a:spcPts val="180"/>
                        </a:spcAft>
                      </a:pPr>
                      <a:r>
                        <a:rPr lang="en-US" sz="1400" dirty="0">
                          <a:effectLst/>
                        </a:rPr>
                        <a:t>L106</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PFAU/MILAN//TROST/3/MUNAL #1/4/PFAU/MILAN//...</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4.46</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27.0</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44.2</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29.4</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smtClean="0">
                          <a:effectLst/>
                        </a:rPr>
                        <a:t>16.6</a:t>
                      </a: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432">
                <a:tc>
                  <a:txBody>
                    <a:bodyPr/>
                    <a:lstStyle/>
                    <a:p>
                      <a:pPr>
                        <a:spcBef>
                          <a:spcPts val="180"/>
                        </a:spcBef>
                        <a:spcAft>
                          <a:spcPts val="180"/>
                        </a:spcAft>
                      </a:pPr>
                      <a:r>
                        <a:rPr lang="en-US" sz="1400" dirty="0">
                          <a:effectLst/>
                        </a:rPr>
                        <a:t>L107</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YUK/AE.SQUARROSA (217)//2*PANDORA</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2.51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30.0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39.4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22.3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13.8</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432">
                <a:tc>
                  <a:txBody>
                    <a:bodyPr/>
                    <a:lstStyle/>
                    <a:p>
                      <a:pPr>
                        <a:spcBef>
                          <a:spcPts val="180"/>
                        </a:spcBef>
                        <a:spcAft>
                          <a:spcPts val="180"/>
                        </a:spcAft>
                      </a:pPr>
                      <a:r>
                        <a:rPr lang="en-US" sz="1400">
                          <a:effectLst/>
                        </a:rPr>
                        <a:t>L108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SUP152*2//ND643/2*WAXWING</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3.44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36.0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41.5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28.1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12.9</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432">
                <a:tc>
                  <a:txBody>
                    <a:bodyPr/>
                    <a:lstStyle/>
                    <a:p>
                      <a:pPr>
                        <a:spcBef>
                          <a:spcPts val="180"/>
                        </a:spcBef>
                        <a:spcAft>
                          <a:spcPts val="180"/>
                        </a:spcAft>
                      </a:pPr>
                      <a:r>
                        <a:rPr lang="en-US" sz="1400">
                          <a:effectLst/>
                        </a:rPr>
                        <a:t>L11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SWSR22T.B./5/KAUZ//ALTAR 84/AOS/3/KAUZ/4/...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28.0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432">
                <a:tc>
                  <a:txBody>
                    <a:bodyPr/>
                    <a:lstStyle/>
                    <a:p>
                      <a:pPr>
                        <a:spcBef>
                          <a:spcPts val="180"/>
                        </a:spcBef>
                        <a:spcAft>
                          <a:spcPts val="180"/>
                        </a:spcAft>
                      </a:pPr>
                      <a:r>
                        <a:rPr lang="en-US" sz="1400">
                          <a:effectLst/>
                        </a:rPr>
                        <a:t>L12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WHEAR/VIVITSI//WHEAR/3/PANDORA</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3.68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33.0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46.5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30.7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15.7</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432">
                <a:tc>
                  <a:txBody>
                    <a:bodyPr/>
                    <a:lstStyle/>
                    <a:p>
                      <a:pPr>
                        <a:spcBef>
                          <a:spcPts val="180"/>
                        </a:spcBef>
                        <a:spcAft>
                          <a:spcPts val="180"/>
                        </a:spcAft>
                      </a:pPr>
                      <a:r>
                        <a:rPr lang="en-US" sz="1400">
                          <a:effectLst/>
                        </a:rPr>
                        <a:t>L13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WBLL1*2/KURUKU//TACUPETO F2001*2/BRAMBLING</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4.17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28.0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49.6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29.5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dirty="0">
                          <a:effectLst/>
                        </a:rPr>
                        <a:t>17.9</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252240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extLst>
              <p:ext uri="{D42A27DB-BD31-4B8C-83A1-F6EECF244321}">
                <p14:modId xmlns:p14="http://schemas.microsoft.com/office/powerpoint/2010/main" val="2529086417"/>
              </p:ext>
            </p:extLst>
          </p:nvPr>
        </p:nvGraphicFramePr>
        <p:xfrm>
          <a:off x="261871" y="487680"/>
          <a:ext cx="11668258" cy="5242560"/>
        </p:xfrm>
        <a:graphic>
          <a:graphicData uri="http://schemas.openxmlformats.org/drawingml/2006/table">
            <a:tbl>
              <a:tblPr firstRow="1" firstCol="1" lastRow="1" lastCol="1">
                <a:tableStyleId>{2D5ABB26-0587-4C30-8999-92F81FD0307C}</a:tableStyleId>
              </a:tblPr>
              <a:tblGrid>
                <a:gridCol w="1000259"/>
                <a:gridCol w="4481847"/>
                <a:gridCol w="798491"/>
                <a:gridCol w="1378039"/>
                <a:gridCol w="1738648"/>
                <a:gridCol w="1107583"/>
                <a:gridCol w="1163391"/>
              </a:tblGrid>
              <a:tr h="136144">
                <a:tc>
                  <a:txBody>
                    <a:bodyPr/>
                    <a:lstStyle/>
                    <a:p>
                      <a:pPr>
                        <a:spcBef>
                          <a:spcPts val="180"/>
                        </a:spcBef>
                        <a:spcAft>
                          <a:spcPts val="180"/>
                        </a:spcAft>
                      </a:pPr>
                      <a:r>
                        <a:rPr lang="en-US" sz="1800" b="1" dirty="0">
                          <a:effectLst/>
                        </a:rPr>
                        <a:t>encoding</a:t>
                      </a:r>
                      <a:endParaRPr lang="en-US" sz="18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dirty="0">
                          <a:effectLst/>
                        </a:rPr>
                        <a:t>Genotype</a:t>
                      </a:r>
                      <a:endParaRPr lang="en-US" sz="18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a:effectLst/>
                        </a:rPr>
                        <a:t>Yield</a:t>
                      </a:r>
                      <a:endParaRPr lang="en-US" sz="18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a:effectLst/>
                        </a:rPr>
                        <a:t>Effective tillers</a:t>
                      </a:r>
                      <a:endParaRPr lang="en-US" sz="18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a:effectLst/>
                        </a:rPr>
                        <a:t>Thousand kernel weight</a:t>
                      </a:r>
                      <a:endParaRPr lang="en-US" sz="18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a:effectLst/>
                        </a:rPr>
                        <a:t>Grain per panicle</a:t>
                      </a:r>
                      <a:endParaRPr lang="en-US" sz="18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800" b="1" dirty="0">
                          <a:effectLst/>
                        </a:rPr>
                        <a:t>Panicle length</a:t>
                      </a:r>
                      <a:endParaRPr lang="en-US" sz="18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36144">
                <a:tc>
                  <a:txBody>
                    <a:bodyPr/>
                    <a:lstStyle/>
                    <a:p>
                      <a:pPr>
                        <a:spcBef>
                          <a:spcPts val="180"/>
                        </a:spcBef>
                        <a:spcAft>
                          <a:spcPts val="180"/>
                        </a:spcAft>
                      </a:pPr>
                      <a:r>
                        <a:rPr lang="en-US" sz="1400" dirty="0">
                          <a:effectLst/>
                        </a:rPr>
                        <a:t>L14</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PASTOR/3/VORONA/CN079//KAUZ/4/MILAN/OTUS//..</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2.85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39.0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33.8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26.9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15.9</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L15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FRANCOLIN #1*2/ND643/2*WBLL1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2.84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35.0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37.7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24.6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14.7</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dirty="0">
                          <a:effectLst/>
                        </a:rPr>
                        <a:t>L16</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KIRITATI/ 2*WBLL1/3/TAM200/PASTOR//TOBA97/4/...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3.83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31.0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44.1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30.6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18.6</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L17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SUP152/KENYA SUNBIRD</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33.0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15.9</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L18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SUP152/KENYA SUNBIRD</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3.43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37.0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37.7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26.5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13.3</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L19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SUP152/KENYA SUNBIRD</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3.74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35.0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32.0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30.9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14.2</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KACHU #1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3.27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39.0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41.8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29.3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15.7</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dirty="0">
                          <a:effectLst/>
                        </a:rPr>
                        <a:t>L20</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WBLL1*2/BRAMBLING/5/BABAX/LR42//BABAX*2/4/...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26.0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dirty="0">
                          <a:effectLst/>
                        </a:rPr>
                        <a:t>L21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ND643/2*WBLL1/3/KIRITATI//2*PRL/2*PASTOR/4/...</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34.0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16.3</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L22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BETTY/3/CHEN/AE.SQ//2*OPATA/4/BAVIS</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3.20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29.0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41.5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24.7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18.0</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L23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BAVIS/VORB/5/CROC_1/AE.SQUARROSA(205)//...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2.58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23.0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45.8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23.4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15.0</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L24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BABAX/LR42//BABAX/3/ER2000/4/NAVJ07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39.0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17.7</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L26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NING-MAI-96035/FINSI//HEILO/3/NAVJ07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26.0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L27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WBLL1*2/BRAMBLING//TAM200/TUI/3/...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39.0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17.1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dirty="0">
                          <a:effectLst/>
                        </a:rPr>
                        <a:t>L28</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KISKADEE #1/5/KAUZ*2/MNV//KAUZ/3/MILAN/4/...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4.10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47.0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39.8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22.6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14.9</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L29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MERCATO//PARUS/PASTOR</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31.0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16.5</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KACHU/BECARD//WBLL1*2/BRAMBLING</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3.10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40.0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29.4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23.5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19.0</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L30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PREMIO//PARUS/PASTOR</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4.15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32.0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42.8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30.3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20.1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L31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ND643/2*WBLL1//ND643/2*WAXWING</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3.81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37.0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46.9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23.9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16.3</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L32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ND643/2*WBLL1//ND643/2*WAXWING</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3.22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41.0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41.8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24.6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14.1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L33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ND643/2*WBLL1//ND643/2*WAXWING</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41.0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16.7</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44">
                <a:tc>
                  <a:txBody>
                    <a:bodyPr/>
                    <a:lstStyle/>
                    <a:p>
                      <a:pPr>
                        <a:spcBef>
                          <a:spcPts val="180"/>
                        </a:spcBef>
                        <a:spcAft>
                          <a:spcPts val="180"/>
                        </a:spcAft>
                      </a:pPr>
                      <a:r>
                        <a:rPr lang="en-US" sz="1400">
                          <a:effectLst/>
                        </a:rPr>
                        <a:t>L34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SNB//CMH79A.955/3*CN079/3/ATTILA/4/CHEN/...</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32.0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5082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11655668"/>
              </p:ext>
            </p:extLst>
          </p:nvPr>
        </p:nvGraphicFramePr>
        <p:xfrm>
          <a:off x="339144" y="267972"/>
          <a:ext cx="11513712" cy="6322056"/>
        </p:xfrm>
        <a:graphic>
          <a:graphicData uri="http://schemas.openxmlformats.org/drawingml/2006/table">
            <a:tbl>
              <a:tblPr firstRow="1" firstCol="1" lastRow="1" lastCol="1">
                <a:tableStyleId>{2D5ABB26-0587-4C30-8999-92F81FD0307C}</a:tableStyleId>
              </a:tblPr>
              <a:tblGrid>
                <a:gridCol w="1068946"/>
                <a:gridCol w="3938475"/>
                <a:gridCol w="926668"/>
                <a:gridCol w="1458360"/>
                <a:gridCol w="1822951"/>
                <a:gridCol w="1245684"/>
                <a:gridCol w="1052628"/>
              </a:tblGrid>
              <a:tr h="199350">
                <a:tc>
                  <a:txBody>
                    <a:bodyPr/>
                    <a:lstStyle/>
                    <a:p>
                      <a:pPr>
                        <a:spcBef>
                          <a:spcPts val="180"/>
                        </a:spcBef>
                        <a:spcAft>
                          <a:spcPts val="180"/>
                        </a:spcAft>
                      </a:pPr>
                      <a:r>
                        <a:rPr lang="en-US" sz="2000" b="1" dirty="0">
                          <a:effectLst/>
                        </a:rPr>
                        <a:t>encoding</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dirty="0">
                          <a:effectLst/>
                        </a:rPr>
                        <a:t>Genotype</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a:effectLst/>
                        </a:rPr>
                        <a:t>Yield</a:t>
                      </a:r>
                      <a:endParaRPr lang="en-US" sz="20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a:effectLst/>
                        </a:rPr>
                        <a:t>Effective tillers</a:t>
                      </a:r>
                      <a:endParaRPr lang="en-US" sz="20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a:effectLst/>
                        </a:rPr>
                        <a:t>Thousand kernel weight</a:t>
                      </a:r>
                      <a:endParaRPr lang="en-US" sz="20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a:effectLst/>
                        </a:rPr>
                        <a:t>Grain per panicle</a:t>
                      </a:r>
                      <a:endParaRPr lang="en-US" sz="20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dirty="0">
                          <a:effectLst/>
                        </a:rPr>
                        <a:t>Panicle length</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99350">
                <a:tc>
                  <a:txBody>
                    <a:bodyPr/>
                    <a:lstStyle/>
                    <a:p>
                      <a:pPr>
                        <a:spcBef>
                          <a:spcPts val="180"/>
                        </a:spcBef>
                        <a:spcAft>
                          <a:spcPts val="180"/>
                        </a:spcAft>
                      </a:pPr>
                      <a:r>
                        <a:rPr lang="en-US" sz="1400" dirty="0">
                          <a:effectLst/>
                        </a:rPr>
                        <a:t>L38</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BAJ #1*2/BECARD</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24.0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16.5</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L39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KACHU*2/MUNAL #1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2.72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28.0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46.8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23.5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14.1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PRL/2*PASTOR/3/PFAU/WEAVER*2//CHAPIO</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38.0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dirty="0">
                          <a:effectLst/>
                        </a:rPr>
                        <a:t>L40</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KACHU*2/MUNAL #1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3.20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27.0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36.0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21.8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14.4</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L41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KACHU/2*MUNAL #1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34.0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L42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KACHU/2*MUNAL #1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33.0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L43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KACHU*2/PANDORA</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4.36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50.0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48.0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23.5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17.0</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L44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SUP152/2*MUNAL #1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2.43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24.0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47.9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24.0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13.5</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L45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FRNCLN*2/BECARD</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35.0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17.1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L46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WBLL1* 2/BRAMBLING//SAAR/2*WAXWING/4/...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39.0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17.1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L47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CHIBIA//PRLII/CM65531/3/MISR 2*2/4/...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3.45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30.0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42.4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26.5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15.2</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L48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CHIBIA//PRLII/CM65531/3/MISR 2*2/4/...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27.0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14.3</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L49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WAXWING/KRONSTAD F2004//2*FRNCLN</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3.49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36.0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29.4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31.9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17.4</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DANPHE/CHONTE</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2.42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33.0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34.6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21.9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15.5</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96">
                <a:tc>
                  <a:txBody>
                    <a:bodyPr/>
                    <a:lstStyle/>
                    <a:p>
                      <a:pPr>
                        <a:spcBef>
                          <a:spcPts val="180"/>
                        </a:spcBef>
                        <a:spcAft>
                          <a:spcPts val="180"/>
                        </a:spcAft>
                      </a:pPr>
                      <a:r>
                        <a:rPr lang="en-US" sz="1400">
                          <a:effectLst/>
                        </a:rPr>
                        <a:t>L51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MUNAL #1/5/2*PRL/2*PASTOR/4/CHOIX/STAR/3/...</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27.0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13.3</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96">
                <a:tc>
                  <a:txBody>
                    <a:bodyPr/>
                    <a:lstStyle/>
                    <a:p>
                      <a:pPr>
                        <a:spcBef>
                          <a:spcPts val="180"/>
                        </a:spcBef>
                        <a:spcAft>
                          <a:spcPts val="180"/>
                        </a:spcAft>
                      </a:pPr>
                      <a:r>
                        <a:rPr lang="en-US" sz="1400">
                          <a:effectLst/>
                        </a:rPr>
                        <a:t>L52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MUNAL #1/5/2*PRL/2*PASTOR/4/CHOIX/STAR/3/...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3.07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30.0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42.4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23.4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12.3</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L53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MUNAL #1/2*FRNCLN</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28.0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L54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MUNAL #1/2*FRNCLN</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2.89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34.0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36.9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29.2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17.5</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L55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MUNAL #1*2//WHEAR/SOKOLL</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2.72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31.0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45.8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24.9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13.9</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350">
                <a:tc>
                  <a:txBody>
                    <a:bodyPr/>
                    <a:lstStyle/>
                    <a:p>
                      <a:pPr>
                        <a:spcBef>
                          <a:spcPts val="180"/>
                        </a:spcBef>
                        <a:spcAft>
                          <a:spcPts val="180"/>
                        </a:spcAft>
                      </a:pPr>
                      <a:r>
                        <a:rPr lang="en-US" sz="1400">
                          <a:effectLst/>
                        </a:rPr>
                        <a:t>L56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MUNAL #1*2/KINGBIRD #1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4.39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32.0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46.5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28.0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14.5</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96">
                <a:tc>
                  <a:txBody>
                    <a:bodyPr/>
                    <a:lstStyle/>
                    <a:p>
                      <a:pPr>
                        <a:spcBef>
                          <a:spcPts val="180"/>
                        </a:spcBef>
                        <a:spcAft>
                          <a:spcPts val="180"/>
                        </a:spcAft>
                      </a:pPr>
                      <a:r>
                        <a:rPr lang="en-US" sz="1400">
                          <a:effectLst/>
                        </a:rPr>
                        <a:t>L57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PRL/2*PASTOR//SUNSTATE/3/MUNAL #1/4/OTUS//...</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31.0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15.9</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96">
                <a:tc>
                  <a:txBody>
                    <a:bodyPr/>
                    <a:lstStyle/>
                    <a:p>
                      <a:pPr>
                        <a:spcBef>
                          <a:spcPts val="180"/>
                        </a:spcBef>
                        <a:spcAft>
                          <a:spcPts val="180"/>
                        </a:spcAft>
                      </a:pPr>
                      <a:r>
                        <a:rPr lang="en-US" sz="1400" dirty="0">
                          <a:effectLst/>
                        </a:rPr>
                        <a:t>L58</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PRL/2*PASTOR//SUNSTATE/3/MUNAL #1/4/OTUS//...</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2.74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35.0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40.9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27.5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15.4</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96">
                <a:tc>
                  <a:txBody>
                    <a:bodyPr/>
                    <a:lstStyle/>
                    <a:p>
                      <a:pPr>
                        <a:spcBef>
                          <a:spcPts val="180"/>
                        </a:spcBef>
                        <a:spcAft>
                          <a:spcPts val="180"/>
                        </a:spcAft>
                      </a:pPr>
                      <a:r>
                        <a:rPr lang="en-US" sz="1400">
                          <a:effectLst/>
                        </a:rPr>
                        <a:t>L59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KAUZ*2/BOW//KAUZ/3/W98.6.38/5/SABUF/4/...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26.0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400" dirty="0">
                          <a:effectLst/>
                        </a:rPr>
                        <a:t>16.4</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96">
                <a:tc>
                  <a:txBody>
                    <a:bodyPr/>
                    <a:lstStyle/>
                    <a:p>
                      <a:pPr>
                        <a:spcBef>
                          <a:spcPts val="180"/>
                        </a:spcBef>
                        <a:spcAft>
                          <a:spcPts val="180"/>
                        </a:spcAft>
                      </a:pPr>
                      <a:r>
                        <a:rPr lang="en-US" sz="1400">
                          <a:effectLst/>
                        </a:rPr>
                        <a:t>L6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dirty="0">
                          <a:effectLst/>
                        </a:rPr>
                        <a:t>SUP152/FRNCLN</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25.0</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a:effectLst/>
                        </a:rPr>
                        <a:t> </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1400" dirty="0">
                          <a:effectLst/>
                        </a:rPr>
                        <a:t> </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T w="12700" cap="flat" cmpd="sng" algn="ctr">
                      <a:solidFill>
                        <a:schemeClr val="tx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225276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80656346"/>
              </p:ext>
            </p:extLst>
          </p:nvPr>
        </p:nvGraphicFramePr>
        <p:xfrm>
          <a:off x="262128" y="144603"/>
          <a:ext cx="11667744" cy="6568794"/>
        </p:xfrm>
        <a:graphic>
          <a:graphicData uri="http://schemas.openxmlformats.org/drawingml/2006/table">
            <a:tbl>
              <a:tblPr firstRow="1" firstCol="1" lastRow="1" lastCol="1">
                <a:tableStyleId>{2D5ABB26-0587-4C30-8999-92F81FD0307C}</a:tableStyleId>
              </a:tblPr>
              <a:tblGrid>
                <a:gridCol w="1051517"/>
                <a:gridCol w="4597758"/>
                <a:gridCol w="901521"/>
                <a:gridCol w="1030310"/>
                <a:gridCol w="1481070"/>
                <a:gridCol w="1133341"/>
                <a:gridCol w="1472227"/>
              </a:tblGrid>
              <a:tr h="345858">
                <a:tc>
                  <a:txBody>
                    <a:bodyPr/>
                    <a:lstStyle/>
                    <a:p>
                      <a:pPr>
                        <a:spcBef>
                          <a:spcPts val="180"/>
                        </a:spcBef>
                        <a:spcAft>
                          <a:spcPts val="180"/>
                        </a:spcAft>
                      </a:pPr>
                      <a:r>
                        <a:rPr lang="en-US" sz="2000" b="1" dirty="0">
                          <a:effectLst/>
                        </a:rPr>
                        <a:t>encoding</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spcBef>
                          <a:spcPts val="180"/>
                        </a:spcBef>
                        <a:spcAft>
                          <a:spcPts val="180"/>
                        </a:spcAft>
                      </a:pPr>
                      <a:r>
                        <a:rPr lang="en-US" sz="2000" b="1" dirty="0">
                          <a:effectLst/>
                        </a:rPr>
                        <a:t>Genotype</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spcBef>
                          <a:spcPts val="180"/>
                        </a:spcBef>
                        <a:spcAft>
                          <a:spcPts val="180"/>
                        </a:spcAft>
                      </a:pPr>
                      <a:r>
                        <a:rPr lang="en-US" sz="2000" b="1" dirty="0">
                          <a:effectLst/>
                        </a:rPr>
                        <a:t>Yield</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spcBef>
                          <a:spcPts val="180"/>
                        </a:spcBef>
                        <a:spcAft>
                          <a:spcPts val="180"/>
                        </a:spcAft>
                      </a:pPr>
                      <a:r>
                        <a:rPr lang="en-US" sz="2000" b="1">
                          <a:effectLst/>
                        </a:rPr>
                        <a:t>Effective tillers</a:t>
                      </a:r>
                      <a:endParaRPr lang="en-US" sz="20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spcBef>
                          <a:spcPts val="180"/>
                        </a:spcBef>
                        <a:spcAft>
                          <a:spcPts val="180"/>
                        </a:spcAft>
                      </a:pPr>
                      <a:r>
                        <a:rPr lang="en-US" sz="2000" b="1">
                          <a:effectLst/>
                        </a:rPr>
                        <a:t>Thousand kernel weight</a:t>
                      </a:r>
                      <a:endParaRPr lang="en-US" sz="20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spcBef>
                          <a:spcPts val="180"/>
                        </a:spcBef>
                        <a:spcAft>
                          <a:spcPts val="180"/>
                        </a:spcAft>
                      </a:pPr>
                      <a:r>
                        <a:rPr lang="en-US" sz="2000" b="1" dirty="0">
                          <a:effectLst/>
                        </a:rPr>
                        <a:t>Grain per panicle</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spcBef>
                          <a:spcPts val="180"/>
                        </a:spcBef>
                        <a:spcAft>
                          <a:spcPts val="180"/>
                        </a:spcAft>
                      </a:pPr>
                      <a:r>
                        <a:rPr lang="en-US" sz="2000" b="1" dirty="0">
                          <a:effectLst/>
                        </a:rPr>
                        <a:t>Panicle length</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5858">
                <a:tc>
                  <a:txBody>
                    <a:bodyPr/>
                    <a:lstStyle/>
                    <a:p>
                      <a:pPr>
                        <a:spcBef>
                          <a:spcPts val="180"/>
                        </a:spcBef>
                        <a:spcAft>
                          <a:spcPts val="180"/>
                        </a:spcAft>
                      </a:pPr>
                      <a:r>
                        <a:rPr lang="en-US" sz="1200" dirty="0">
                          <a:effectLst/>
                        </a:rPr>
                        <a:t>L60</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LERKE/5/KAUZ/3/MYNA/VUL//BUC/FLK/4/MILAN/6/...</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2.17</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24.0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54.5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25.1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16.5</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L61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PASTOR/3/VORONA/CN079//KAUZ/4/MILAN/OTUS//...</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30.0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14.2</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L62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PASTOR/3/VORONA/CN079//KAUZ/4/MILAN/OTUS//...</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1.99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26.0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40.8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25.0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16.9</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L65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DOY1/AE.SQUARROSA (447)/3/KA/NAC//TRCH/4/...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3.44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31.0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39.8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25.7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14.9</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L66</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MON/IMU//ALD/PVN/3/BORL95/4/OASIS/2*BORL95/...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32.0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16.8</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2929">
                <a:tc>
                  <a:txBody>
                    <a:bodyPr/>
                    <a:lstStyle/>
                    <a:p>
                      <a:pPr>
                        <a:spcBef>
                          <a:spcPts val="180"/>
                        </a:spcBef>
                        <a:spcAft>
                          <a:spcPts val="180"/>
                        </a:spcAft>
                      </a:pPr>
                      <a:r>
                        <a:rPr lang="en-US" sz="1200">
                          <a:effectLst/>
                        </a:rPr>
                        <a:t>L7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MUU/FRNCLN</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2.40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25.0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44.9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26.3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18.9</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2929">
                <a:tc>
                  <a:txBody>
                    <a:bodyPr/>
                    <a:lstStyle/>
                    <a:p>
                      <a:pPr>
                        <a:spcBef>
                          <a:spcPts val="180"/>
                        </a:spcBef>
                        <a:spcAft>
                          <a:spcPts val="180"/>
                        </a:spcAft>
                      </a:pPr>
                      <a:r>
                        <a:rPr lang="en-US" sz="1200">
                          <a:effectLst/>
                        </a:rPr>
                        <a:t>L70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TRCH/SRTU//KACHU/3/KINGBIRD #1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3.58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28.0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44.6</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23.7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15.8</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2929">
                <a:tc>
                  <a:txBody>
                    <a:bodyPr/>
                    <a:lstStyle/>
                    <a:p>
                      <a:pPr>
                        <a:spcBef>
                          <a:spcPts val="180"/>
                        </a:spcBef>
                        <a:spcAft>
                          <a:spcPts val="180"/>
                        </a:spcAft>
                      </a:pPr>
                      <a:r>
                        <a:rPr lang="en-US" sz="1200">
                          <a:effectLst/>
                        </a:rPr>
                        <a:t>L71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TRCH/SRTU//KACHU/3/KINGBIRD #1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3.98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47.0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42.7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22.8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15.2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2929">
                <a:tc>
                  <a:txBody>
                    <a:bodyPr/>
                    <a:lstStyle/>
                    <a:p>
                      <a:pPr>
                        <a:spcBef>
                          <a:spcPts val="180"/>
                        </a:spcBef>
                        <a:spcAft>
                          <a:spcPts val="180"/>
                        </a:spcAft>
                      </a:pPr>
                      <a:r>
                        <a:rPr lang="en-US" sz="1200">
                          <a:effectLst/>
                        </a:rPr>
                        <a:t>L72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TRCH/5/BAV92//IRENA/KAUZ/3/HUITES/4/DOLL</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26.0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15.6</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L73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BECARD #1/3/PBW343*2/KUKUNA//PBW343*2/KUKUNA</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3.87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35.0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39.7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28.8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16.4</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L74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DANPHE/3/PBW343*2/KUKUNA//PBW343*2/KUKUNA</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3.28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27.0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37.1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24.5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16.0</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L76</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PBW343*2/KUKUNA//PBW343*2/KUKUNA/6/WBLL1*2/...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3.36</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33.0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42.7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25.7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14.3</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L77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BECARD/6/FRET2*2/4/SNI/TRAP#1/3/KAUZ*2/TRAP/...</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3.81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36.0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45.1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26.3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17.6</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L78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KACHU/6/YAR/AE.SQUARROSA (783)/4/GOV/AZ//...</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2.87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28.0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42.7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23.7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11.7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2929">
                <a:tc>
                  <a:txBody>
                    <a:bodyPr/>
                    <a:lstStyle/>
                    <a:p>
                      <a:pPr>
                        <a:spcBef>
                          <a:spcPts val="180"/>
                        </a:spcBef>
                        <a:spcAft>
                          <a:spcPts val="180"/>
                        </a:spcAft>
                      </a:pPr>
                      <a:r>
                        <a:rPr lang="en-US" sz="1200">
                          <a:effectLst/>
                        </a:rPr>
                        <a:t>L79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FRANCOLIN #1/NELOKI</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4.12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37.0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39.4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31.4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22.1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PRL/ 2*PASTOR/4/CHOIX/STAR/3/HE1/3*CNO79//...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3.90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28.0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21.6</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16.3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L80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PAURAQ/8/NG8201/KAUZ/4/SHA7//PRL/VEE#6/3/...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2.73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27.0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42.5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27.1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19.7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2929">
                <a:tc>
                  <a:txBody>
                    <a:bodyPr/>
                    <a:lstStyle/>
                    <a:p>
                      <a:pPr>
                        <a:spcBef>
                          <a:spcPts val="180"/>
                        </a:spcBef>
                        <a:spcAft>
                          <a:spcPts val="180"/>
                        </a:spcAft>
                      </a:pPr>
                      <a:r>
                        <a:rPr lang="en-US" sz="1200">
                          <a:effectLst/>
                        </a:rPr>
                        <a:t>L81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PRL/2*PASTOR//SUNSTATE/3/GRACK</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1.05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24.0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33.5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24.3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16.7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2929">
                <a:tc>
                  <a:txBody>
                    <a:bodyPr/>
                    <a:lstStyle/>
                    <a:p>
                      <a:pPr>
                        <a:spcBef>
                          <a:spcPts val="180"/>
                        </a:spcBef>
                        <a:spcAft>
                          <a:spcPts val="180"/>
                        </a:spcAft>
                      </a:pPr>
                      <a:r>
                        <a:rPr lang="en-US" sz="1200">
                          <a:effectLst/>
                        </a:rPr>
                        <a:t>L82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PICAFLOR #1/NELOKI</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3.63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40.0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37.9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24.4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16.8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5858">
                <a:tc>
                  <a:txBody>
                    <a:bodyPr/>
                    <a:lstStyle/>
                    <a:p>
                      <a:pPr>
                        <a:spcBef>
                          <a:spcPts val="180"/>
                        </a:spcBef>
                        <a:spcAft>
                          <a:spcPts val="180"/>
                        </a:spcAft>
                      </a:pPr>
                      <a:r>
                        <a:rPr lang="en-US" sz="1200">
                          <a:effectLst/>
                        </a:rPr>
                        <a:t>L83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PICAFLOR #1/8/NG8201/KAUZ/4/SHA7//PRL/VEE#6/...</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32.0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15.7</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2929">
                <a:tc>
                  <a:txBody>
                    <a:bodyPr/>
                    <a:lstStyle/>
                    <a:p>
                      <a:pPr>
                        <a:spcBef>
                          <a:spcPts val="180"/>
                        </a:spcBef>
                        <a:spcAft>
                          <a:spcPts val="180"/>
                        </a:spcAft>
                      </a:pPr>
                      <a:r>
                        <a:rPr lang="en-US" sz="1200">
                          <a:effectLst/>
                        </a:rPr>
                        <a:t>L84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NL971*2/MUU</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3.83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46.0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35.5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a:effectLst/>
                        </a:rPr>
                        <a:t>25.2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80"/>
                        </a:spcBef>
                        <a:spcAft>
                          <a:spcPts val="180"/>
                        </a:spcAft>
                      </a:pPr>
                      <a:r>
                        <a:rPr lang="en-US" sz="1200" dirty="0">
                          <a:effectLst/>
                        </a:rPr>
                        <a:t>15.6</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89341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13040298"/>
              </p:ext>
            </p:extLst>
          </p:nvPr>
        </p:nvGraphicFramePr>
        <p:xfrm>
          <a:off x="345583" y="47684"/>
          <a:ext cx="11500833" cy="6817224"/>
        </p:xfrm>
        <a:graphic>
          <a:graphicData uri="http://schemas.openxmlformats.org/drawingml/2006/table">
            <a:tbl>
              <a:tblPr firstRow="1" firstCol="1" lastRow="1" lastCol="1">
                <a:tableStyleId>{2D5ABB26-0587-4C30-8999-92F81FD0307C}</a:tableStyleId>
              </a:tblPr>
              <a:tblGrid>
                <a:gridCol w="1071092"/>
                <a:gridCol w="4095482"/>
                <a:gridCol w="1081825"/>
                <a:gridCol w="1352282"/>
                <a:gridCol w="1481070"/>
                <a:gridCol w="1339403"/>
                <a:gridCol w="1079679"/>
              </a:tblGrid>
              <a:tr h="459824">
                <a:tc>
                  <a:txBody>
                    <a:bodyPr/>
                    <a:lstStyle/>
                    <a:p>
                      <a:pPr>
                        <a:spcBef>
                          <a:spcPts val="180"/>
                        </a:spcBef>
                        <a:spcAft>
                          <a:spcPts val="180"/>
                        </a:spcAft>
                      </a:pPr>
                      <a:r>
                        <a:rPr lang="en-US" sz="2000" b="1" dirty="0">
                          <a:effectLst/>
                        </a:rPr>
                        <a:t>encoding</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dirty="0">
                          <a:effectLst/>
                        </a:rPr>
                        <a:t>Genotype</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dirty="0">
                          <a:effectLst/>
                        </a:rPr>
                        <a:t>Yield</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a:effectLst/>
                        </a:rPr>
                        <a:t>Effective tillers</a:t>
                      </a:r>
                      <a:endParaRPr lang="en-US" sz="20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a:effectLst/>
                        </a:rPr>
                        <a:t>Thousand kernel weight</a:t>
                      </a:r>
                      <a:endParaRPr lang="en-US" sz="2000" b="1">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dirty="0">
                          <a:effectLst/>
                        </a:rPr>
                        <a:t>Grain per panicle</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2000" b="1" dirty="0">
                          <a:effectLst/>
                        </a:rPr>
                        <a:t>Panicle length</a:t>
                      </a:r>
                      <a:endParaRPr lang="en-US" sz="2000" b="1"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459824">
                <a:tc>
                  <a:txBody>
                    <a:bodyPr/>
                    <a:lstStyle/>
                    <a:p>
                      <a:pPr>
                        <a:spcBef>
                          <a:spcPts val="180"/>
                        </a:spcBef>
                        <a:spcAft>
                          <a:spcPts val="180"/>
                        </a:spcAft>
                      </a:pPr>
                      <a:r>
                        <a:rPr lang="en-US" sz="1200" dirty="0">
                          <a:effectLst/>
                        </a:rPr>
                        <a:t>L85</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MUNAL #1*2/4/HUW234+LR34/PRINIA//PBW343*2/...</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4.79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40.0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44.2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27.8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17.7</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9824">
                <a:tc>
                  <a:txBody>
                    <a:bodyPr/>
                    <a:lstStyle/>
                    <a:p>
                      <a:pPr>
                        <a:spcBef>
                          <a:spcPts val="180"/>
                        </a:spcBef>
                        <a:spcAft>
                          <a:spcPts val="180"/>
                        </a:spcAft>
                      </a:pPr>
                      <a:r>
                        <a:rPr lang="en-US" sz="1200">
                          <a:effectLst/>
                        </a:rPr>
                        <a:t>L86</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MUNAL #1*2/4/HUW234+LR34/PRINIA//PBW343*2/...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4.15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26.0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41.6</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26.0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15.7</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9824">
                <a:tc>
                  <a:txBody>
                    <a:bodyPr/>
                    <a:lstStyle/>
                    <a:p>
                      <a:pPr>
                        <a:spcBef>
                          <a:spcPts val="180"/>
                        </a:spcBef>
                        <a:spcAft>
                          <a:spcPts val="180"/>
                        </a:spcAft>
                      </a:pPr>
                      <a:r>
                        <a:rPr lang="en-US" sz="1200">
                          <a:effectLst/>
                        </a:rPr>
                        <a:t>L87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MUNAL #1*2/4/HUW234+LR34/PRINIA//PBW343*2/...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3.67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37.0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46.1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27.1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15.9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9824">
                <a:tc>
                  <a:txBody>
                    <a:bodyPr/>
                    <a:lstStyle/>
                    <a:p>
                      <a:pPr>
                        <a:spcBef>
                          <a:spcPts val="180"/>
                        </a:spcBef>
                        <a:spcAft>
                          <a:spcPts val="180"/>
                        </a:spcAft>
                      </a:pPr>
                      <a:r>
                        <a:rPr lang="en-US" sz="1200">
                          <a:effectLst/>
                        </a:rPr>
                        <a:t>L88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MUNAL #1*2/4/HUW234+LR34/PRINIA//PBW343*2/...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23.0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16.5</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9912">
                <a:tc>
                  <a:txBody>
                    <a:bodyPr/>
                    <a:lstStyle/>
                    <a:p>
                      <a:pPr>
                        <a:spcBef>
                          <a:spcPts val="180"/>
                        </a:spcBef>
                        <a:spcAft>
                          <a:spcPts val="180"/>
                        </a:spcAft>
                      </a:pPr>
                      <a:r>
                        <a:rPr lang="en-US" sz="1200">
                          <a:effectLst/>
                        </a:rPr>
                        <a:t>L89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BECARD #1*2/KINGBIRD #1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41.0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9824">
                <a:tc>
                  <a:txBody>
                    <a:bodyPr/>
                    <a:lstStyle/>
                    <a:p>
                      <a:pPr>
                        <a:spcBef>
                          <a:spcPts val="180"/>
                        </a:spcBef>
                        <a:spcAft>
                          <a:spcPts val="180"/>
                        </a:spcAft>
                      </a:pPr>
                      <a:r>
                        <a:rPr lang="en-US" sz="1200">
                          <a:effectLst/>
                        </a:rPr>
                        <a:t>L9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DANPHE #1*2/SHORTENED SR26 TRANSLOCATION</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3.14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36.0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34.9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28.9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16.3</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9912">
                <a:tc>
                  <a:txBody>
                    <a:bodyPr/>
                    <a:lstStyle/>
                    <a:p>
                      <a:pPr>
                        <a:spcBef>
                          <a:spcPts val="180"/>
                        </a:spcBef>
                        <a:spcAft>
                          <a:spcPts val="180"/>
                        </a:spcAft>
                      </a:pPr>
                      <a:r>
                        <a:rPr lang="en-US" sz="1200">
                          <a:effectLst/>
                        </a:rPr>
                        <a:t>L90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BECARD*2/PFUNYE #1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2.91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41.0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38.2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28.0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16.2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9824">
                <a:tc>
                  <a:txBody>
                    <a:bodyPr/>
                    <a:lstStyle/>
                    <a:p>
                      <a:pPr>
                        <a:spcBef>
                          <a:spcPts val="180"/>
                        </a:spcBef>
                        <a:spcAft>
                          <a:spcPts val="180"/>
                        </a:spcAft>
                      </a:pPr>
                      <a:r>
                        <a:rPr lang="en-US" sz="1200">
                          <a:effectLst/>
                        </a:rPr>
                        <a:t>L91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PBW343/PASTOR//OTUS/TOBA97*2/3/PICAFLOR #1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1.27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28.0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35.1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24.9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15.9</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9912">
                <a:tc>
                  <a:txBody>
                    <a:bodyPr/>
                    <a:lstStyle/>
                    <a:p>
                      <a:pPr>
                        <a:spcBef>
                          <a:spcPts val="180"/>
                        </a:spcBef>
                        <a:spcAft>
                          <a:spcPts val="180"/>
                        </a:spcAft>
                      </a:pPr>
                      <a:r>
                        <a:rPr lang="en-US" sz="1200">
                          <a:effectLst/>
                        </a:rPr>
                        <a:t>L92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ROLF07/KINGBIRD #1//MUNAL #1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4.68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34.0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38.2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29.2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16.4</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9912">
                <a:tc>
                  <a:txBody>
                    <a:bodyPr/>
                    <a:lstStyle/>
                    <a:p>
                      <a:pPr>
                        <a:spcBef>
                          <a:spcPts val="180"/>
                        </a:spcBef>
                        <a:spcAft>
                          <a:spcPts val="180"/>
                        </a:spcAft>
                      </a:pPr>
                      <a:r>
                        <a:rPr lang="en-US" sz="1200">
                          <a:effectLst/>
                        </a:rPr>
                        <a:t>L93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MUNAL #1/3/PBW343*2/KUKUNA*2//YANAC</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4.83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30.0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43.1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26.2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15.3</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9824">
                <a:tc>
                  <a:txBody>
                    <a:bodyPr/>
                    <a:lstStyle/>
                    <a:p>
                      <a:pPr>
                        <a:spcBef>
                          <a:spcPts val="180"/>
                        </a:spcBef>
                        <a:spcAft>
                          <a:spcPts val="180"/>
                        </a:spcAft>
                      </a:pPr>
                      <a:r>
                        <a:rPr lang="en-US" sz="1200">
                          <a:effectLst/>
                        </a:rPr>
                        <a:t>L94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SERI.1B*2/3/KAUZ*2/BOW/KAUZ/4/PBW343*2/...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2.07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37.0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27.0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24.2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15.4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9824">
                <a:tc>
                  <a:txBody>
                    <a:bodyPr/>
                    <a:lstStyle/>
                    <a:p>
                      <a:pPr>
                        <a:spcBef>
                          <a:spcPts val="180"/>
                        </a:spcBef>
                        <a:spcAft>
                          <a:spcPts val="180"/>
                        </a:spcAft>
                      </a:pPr>
                      <a:r>
                        <a:rPr lang="en-US" sz="1200">
                          <a:effectLst/>
                        </a:rPr>
                        <a:t>L95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KAUZ//ALTAR 84/AOS/3/MILAN/KAUZ/4/SAUAL/5/...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28.0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15.4</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9824">
                <a:tc>
                  <a:txBody>
                    <a:bodyPr/>
                    <a:lstStyle/>
                    <a:p>
                      <a:pPr>
                        <a:spcBef>
                          <a:spcPts val="180"/>
                        </a:spcBef>
                        <a:spcAft>
                          <a:spcPts val="180"/>
                        </a:spcAft>
                      </a:pPr>
                      <a:r>
                        <a:rPr lang="en-US" sz="1200">
                          <a:effectLst/>
                        </a:rPr>
                        <a:t>L96</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PBW343*2/KHVAKI//PARUS/3/PBW343/PASTOR/5/...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1.88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18.0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37.1</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22.7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15.5</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9824">
                <a:tc>
                  <a:txBody>
                    <a:bodyPr/>
                    <a:lstStyle/>
                    <a:p>
                      <a:pPr>
                        <a:spcBef>
                          <a:spcPts val="180"/>
                        </a:spcBef>
                        <a:spcAft>
                          <a:spcPts val="180"/>
                        </a:spcAft>
                      </a:pPr>
                      <a:r>
                        <a:rPr lang="en-US" sz="1200">
                          <a:effectLst/>
                        </a:rPr>
                        <a:t>L97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FRET2*2/4/SNI/TRAP#1/3/KAUZ*2-TRAP//KAUZ*2/...</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1.46</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27.0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32.5</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26.4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15.9</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9912">
                <a:tc>
                  <a:txBody>
                    <a:bodyPr/>
                    <a:lstStyle/>
                    <a:p>
                      <a:pPr>
                        <a:spcBef>
                          <a:spcPts val="180"/>
                        </a:spcBef>
                        <a:spcAft>
                          <a:spcPts val="180"/>
                        </a:spcAft>
                      </a:pPr>
                      <a:r>
                        <a:rPr lang="en-US" sz="1200">
                          <a:effectLst/>
                        </a:rPr>
                        <a:t>L98</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ATTILA*2/PBW65*2//JUCHI/3/KINGBIRD #1/4/...</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27.0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19.5</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9912">
                <a:tc>
                  <a:txBody>
                    <a:bodyPr/>
                    <a:lstStyle/>
                    <a:p>
                      <a:pPr>
                        <a:spcBef>
                          <a:spcPts val="180"/>
                        </a:spcBef>
                        <a:spcAft>
                          <a:spcPts val="180"/>
                        </a:spcAft>
                      </a:pPr>
                      <a:r>
                        <a:rPr lang="en-US" sz="1200">
                          <a:effectLst/>
                        </a:rPr>
                        <a:t>L99</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MUNAL #1*2//WBLL1*2/BRAMBLING</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3.63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36.0</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49.3</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a:effectLst/>
                        </a:rPr>
                        <a:t>25.7</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80"/>
                        </a:spcBef>
                        <a:spcAft>
                          <a:spcPts val="180"/>
                        </a:spcAft>
                      </a:pPr>
                      <a:r>
                        <a:rPr lang="en-US" sz="1200" dirty="0">
                          <a:effectLst/>
                        </a:rPr>
                        <a:t>15.1</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9912">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Bef>
                          <a:spcPts val="180"/>
                        </a:spcBef>
                        <a:spcAft>
                          <a:spcPts val="180"/>
                        </a:spcAft>
                      </a:pPr>
                      <a:r>
                        <a:rPr lang="en-US" sz="1200">
                          <a:effectLst/>
                        </a:rPr>
                        <a:t> </a:t>
                      </a:r>
                      <a:endParaRPr lang="en-US" sz="120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Bef>
                          <a:spcPts val="180"/>
                        </a:spcBef>
                        <a:spcAft>
                          <a:spcPts val="180"/>
                        </a:spcAft>
                      </a:pPr>
                      <a:r>
                        <a:rPr lang="en-US" sz="1200" dirty="0">
                          <a:effectLst/>
                        </a:rPr>
                        <a:t> </a:t>
                      </a:r>
                      <a:endParaRPr lang="en-US" sz="1200" dirty="0">
                        <a:effectLst/>
                        <a:latin typeface="Cambria" panose="02040503050406030204" pitchFamily="18" charset="0"/>
                        <a:ea typeface="Cambria" panose="02040503050406030204" pitchFamily="18" charset="0"/>
                        <a:cs typeface="Mangal" panose="02040503050203030202" pitchFamily="18" charset="0"/>
                      </a:endParaRPr>
                    </a:p>
                  </a:txBody>
                  <a:tcPr marL="5531" marR="553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14983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076" y="1419369"/>
            <a:ext cx="11601657" cy="846165"/>
          </a:xfrm>
        </p:spPr>
        <p:txBody>
          <a:bodyPr>
            <a:normAutofit/>
          </a:bodyPr>
          <a:lstStyle/>
          <a:p>
            <a:r>
              <a:rPr lang="en-US" sz="2400" dirty="0"/>
              <a:t>The coefficient of </a:t>
            </a:r>
            <a:r>
              <a:rPr lang="en-US" sz="2400" dirty="0" smtClean="0"/>
              <a:t>determination between </a:t>
            </a:r>
            <a:r>
              <a:rPr lang="en-US" sz="2400" dirty="0"/>
              <a:t>the observed and fitted values of random effects model </a:t>
            </a:r>
            <a:r>
              <a:rPr lang="en-US" sz="2400" dirty="0" smtClean="0"/>
              <a:t>is 0.61.</a:t>
            </a:r>
            <a:endParaRPr lang="en-US" sz="2400" dirty="0"/>
          </a:p>
        </p:txBody>
      </p:sp>
      <p:grpSp>
        <p:nvGrpSpPr>
          <p:cNvPr id="5" name="Group 4"/>
          <p:cNvGrpSpPr/>
          <p:nvPr/>
        </p:nvGrpSpPr>
        <p:grpSpPr>
          <a:xfrm>
            <a:off x="7334456" y="2209555"/>
            <a:ext cx="4693277" cy="4438447"/>
            <a:chOff x="-872" y="4763"/>
            <a:chExt cx="3606085" cy="3060602"/>
          </a:xfrm>
        </p:grpSpPr>
        <p:pic>
          <p:nvPicPr>
            <p:cNvPr id="2050" name="Picture 2" descr="yield-blup-viz-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4763"/>
              <a:ext cx="3602038"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872" y="2419034"/>
              <a:ext cx="3606085" cy="646331"/>
            </a:xfrm>
            <a:prstGeom prst="rect">
              <a:avLst/>
            </a:prstGeom>
            <a:noFill/>
          </p:spPr>
          <p:txBody>
            <a:bodyPr wrap="square" rtlCol="0">
              <a:spAutoFit/>
            </a:bodyPr>
            <a:lstStyle/>
            <a:p>
              <a:pPr algn="ctr"/>
              <a:r>
                <a:rPr lang="en-US" i="1" dirty="0" smtClean="0"/>
                <a:t>Figure: </a:t>
              </a:r>
              <a:r>
                <a:rPr lang="en-US" i="1" dirty="0"/>
                <a:t>Scatterplot of observed versus BLUP values of yield</a:t>
              </a:r>
            </a:p>
          </p:txBody>
        </p:sp>
      </p:grpSp>
      <p:graphicFrame>
        <p:nvGraphicFramePr>
          <p:cNvPr id="2" name="Table 1"/>
          <p:cNvGraphicFramePr>
            <a:graphicFrameLocks noGrp="1"/>
          </p:cNvGraphicFramePr>
          <p:nvPr>
            <p:extLst>
              <p:ext uri="{D42A27DB-BD31-4B8C-83A1-F6EECF244321}">
                <p14:modId xmlns:p14="http://schemas.microsoft.com/office/powerpoint/2010/main" val="2346612784"/>
              </p:ext>
            </p:extLst>
          </p:nvPr>
        </p:nvGraphicFramePr>
        <p:xfrm>
          <a:off x="417812" y="2741150"/>
          <a:ext cx="6912512" cy="3947069"/>
        </p:xfrm>
        <a:graphic>
          <a:graphicData uri="http://schemas.openxmlformats.org/drawingml/2006/table">
            <a:tbl>
              <a:tblPr firstRow="1" firstCol="1" bandRow="1">
                <a:tableStyleId>{2D5ABB26-0587-4C30-8999-92F81FD0307C}</a:tableStyleId>
              </a:tblPr>
              <a:tblGrid>
                <a:gridCol w="1226553"/>
                <a:gridCol w="1275008"/>
                <a:gridCol w="4410951"/>
              </a:tblGrid>
              <a:tr h="517158">
                <a:tc>
                  <a:txBody>
                    <a:bodyPr/>
                    <a:lstStyle/>
                    <a:p>
                      <a:pPr>
                        <a:spcAft>
                          <a:spcPts val="0"/>
                        </a:spcAft>
                      </a:pPr>
                      <a:r>
                        <a:rPr lang="en-US" sz="1800" dirty="0">
                          <a:effectLst/>
                        </a:rPr>
                        <a:t>Entry genotype</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spcAft>
                          <a:spcPts val="0"/>
                        </a:spcAft>
                      </a:pPr>
                      <a:r>
                        <a:rPr lang="en-US" sz="1800" dirty="0" smtClean="0">
                          <a:effectLst/>
                        </a:rPr>
                        <a:t>Estimated </a:t>
                      </a:r>
                      <a:r>
                        <a:rPr lang="en-US" sz="1800" dirty="0">
                          <a:effectLst/>
                        </a:rPr>
                        <a:t>yield</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spcAft>
                          <a:spcPts val="0"/>
                        </a:spcAft>
                      </a:pPr>
                      <a:r>
                        <a:rPr lang="en-US" sz="1800" dirty="0">
                          <a:effectLst/>
                        </a:rPr>
                        <a:t> Genotype</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02398">
                <a:tc>
                  <a:txBody>
                    <a:bodyPr/>
                    <a:lstStyle/>
                    <a:p>
                      <a:pPr>
                        <a:spcAft>
                          <a:spcPts val="0"/>
                        </a:spcAft>
                      </a:pPr>
                      <a:r>
                        <a:rPr lang="en-US" sz="1400">
                          <a:effectLst/>
                        </a:rPr>
                        <a:t>L71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r">
                        <a:spcAft>
                          <a:spcPts val="0"/>
                        </a:spcAft>
                      </a:pPr>
                      <a:r>
                        <a:rPr lang="en-US" sz="1400" dirty="0">
                          <a:effectLst/>
                        </a:rPr>
                        <a:t>4.5</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rPr>
                        <a:t> TRCH/SRTU//KACHU/3/KINGBIRD #1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tcPr>
                </a:tc>
              </a:tr>
              <a:tr h="582907">
                <a:tc>
                  <a:txBody>
                    <a:bodyPr/>
                    <a:lstStyle/>
                    <a:p>
                      <a:pPr>
                        <a:spcAft>
                          <a:spcPts val="0"/>
                        </a:spcAft>
                      </a:pPr>
                      <a:r>
                        <a:rPr lang="en-US" sz="1400">
                          <a:effectLst/>
                        </a:rPr>
                        <a:t>L67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lgn="r">
                        <a:spcAft>
                          <a:spcPts val="0"/>
                        </a:spcAft>
                      </a:pPr>
                      <a:r>
                        <a:rPr lang="en-US" sz="1400">
                          <a:effectLst/>
                        </a:rPr>
                        <a:t>4.38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spcAft>
                          <a:spcPts val="0"/>
                        </a:spcAft>
                      </a:pPr>
                      <a:r>
                        <a:rPr lang="en-US" sz="1400" dirty="0">
                          <a:effectLst/>
                        </a:rPr>
                        <a:t> WHEAR/SOKOLL/4/PASTOR//MILAN/KAUZ/3/BAV92</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r>
              <a:tr h="388605">
                <a:tc>
                  <a:txBody>
                    <a:bodyPr/>
                    <a:lstStyle/>
                    <a:p>
                      <a:pPr>
                        <a:spcAft>
                          <a:spcPts val="0"/>
                        </a:spcAft>
                      </a:pPr>
                      <a:r>
                        <a:rPr lang="en-US" sz="1400">
                          <a:effectLst/>
                        </a:rPr>
                        <a:t>L85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lgn="r">
                        <a:spcAft>
                          <a:spcPts val="0"/>
                        </a:spcAft>
                      </a:pPr>
                      <a:r>
                        <a:rPr lang="en-US" sz="1400">
                          <a:effectLst/>
                        </a:rPr>
                        <a:t>4.28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spcAft>
                          <a:spcPts val="0"/>
                        </a:spcAft>
                      </a:pPr>
                      <a:r>
                        <a:rPr lang="en-US" sz="1400" dirty="0">
                          <a:effectLst/>
                        </a:rPr>
                        <a:t> MUNAL #1*2/4/HUW234+LR34/PRINIA//PBW343*2/...</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r>
              <a:tr h="388605">
                <a:tc>
                  <a:txBody>
                    <a:bodyPr/>
                    <a:lstStyle/>
                    <a:p>
                      <a:pPr>
                        <a:spcAft>
                          <a:spcPts val="0"/>
                        </a:spcAft>
                      </a:pPr>
                      <a:r>
                        <a:rPr lang="en-US" sz="1400">
                          <a:effectLst/>
                        </a:rPr>
                        <a:t>L106</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lgn="r">
                        <a:spcAft>
                          <a:spcPts val="0"/>
                        </a:spcAft>
                      </a:pPr>
                      <a:r>
                        <a:rPr lang="en-US" sz="1400">
                          <a:effectLst/>
                        </a:rPr>
                        <a:t>4.22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spcAft>
                          <a:spcPts val="0"/>
                        </a:spcAft>
                      </a:pPr>
                      <a:r>
                        <a:rPr lang="en-US" sz="1400" dirty="0">
                          <a:effectLst/>
                        </a:rPr>
                        <a:t> PFAU/MILAN//TROST/3/MUNAL #1/4/PFAU/MILAN//...</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r>
              <a:tr h="202398">
                <a:tc>
                  <a:txBody>
                    <a:bodyPr/>
                    <a:lstStyle/>
                    <a:p>
                      <a:pPr>
                        <a:spcAft>
                          <a:spcPts val="0"/>
                        </a:spcAft>
                      </a:pPr>
                      <a:r>
                        <a:rPr lang="en-US" sz="1400">
                          <a:effectLst/>
                        </a:rPr>
                        <a:t>L92</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lgn="r">
                        <a:spcAft>
                          <a:spcPts val="0"/>
                        </a:spcAft>
                      </a:pPr>
                      <a:r>
                        <a:rPr lang="en-US" sz="1400">
                          <a:effectLst/>
                        </a:rPr>
                        <a:t>4.08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spcAft>
                          <a:spcPts val="0"/>
                        </a:spcAft>
                      </a:pPr>
                      <a:r>
                        <a:rPr lang="en-US" sz="1400" dirty="0">
                          <a:effectLst/>
                        </a:rPr>
                        <a:t> ROLF07/KINGBIRD #1//MUNAL #1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r>
              <a:tr h="388605">
                <a:tc>
                  <a:txBody>
                    <a:bodyPr/>
                    <a:lstStyle/>
                    <a:p>
                      <a:pPr>
                        <a:spcAft>
                          <a:spcPts val="0"/>
                        </a:spcAft>
                      </a:pPr>
                      <a:r>
                        <a:rPr lang="en-US" sz="1400">
                          <a:effectLst/>
                        </a:rPr>
                        <a:t>L87</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lgn="r">
                        <a:spcAft>
                          <a:spcPts val="0"/>
                        </a:spcAft>
                      </a:pPr>
                      <a:r>
                        <a:rPr lang="en-US" sz="1400">
                          <a:effectLst/>
                        </a:rPr>
                        <a:t>3.98</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spcAft>
                          <a:spcPts val="0"/>
                        </a:spcAft>
                      </a:pPr>
                      <a:r>
                        <a:rPr lang="en-US" sz="1400" dirty="0">
                          <a:effectLst/>
                        </a:rPr>
                        <a:t> MUNAL #1*2/4/HUW234+LR34/PRINIA//PBW343*2/...</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r>
              <a:tr h="202398">
                <a:tc>
                  <a:txBody>
                    <a:bodyPr/>
                    <a:lstStyle/>
                    <a:p>
                      <a:pPr>
                        <a:spcAft>
                          <a:spcPts val="0"/>
                        </a:spcAft>
                      </a:pPr>
                      <a:r>
                        <a:rPr lang="en-US" sz="1400">
                          <a:effectLst/>
                        </a:rPr>
                        <a:t>L43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lgn="r">
                        <a:spcAft>
                          <a:spcPts val="0"/>
                        </a:spcAft>
                      </a:pPr>
                      <a:r>
                        <a:rPr lang="en-US" sz="1400">
                          <a:effectLst/>
                        </a:rPr>
                        <a:t>3.95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spcAft>
                          <a:spcPts val="0"/>
                        </a:spcAft>
                      </a:pPr>
                      <a:r>
                        <a:rPr lang="en-US" sz="1400" dirty="0">
                          <a:effectLst/>
                        </a:rPr>
                        <a:t> KACHU*2/PANDORA</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r>
              <a:tr h="202398">
                <a:tc>
                  <a:txBody>
                    <a:bodyPr/>
                    <a:lstStyle/>
                    <a:p>
                      <a:pPr>
                        <a:spcAft>
                          <a:spcPts val="0"/>
                        </a:spcAft>
                      </a:pPr>
                      <a:r>
                        <a:rPr lang="en-US" sz="1400">
                          <a:effectLst/>
                        </a:rPr>
                        <a:t>L1</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lgn="r">
                        <a:spcAft>
                          <a:spcPts val="0"/>
                        </a:spcAft>
                      </a:pPr>
                      <a:r>
                        <a:rPr lang="en-US" sz="1400">
                          <a:effectLst/>
                        </a:rPr>
                        <a:t>3.94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spcAft>
                          <a:spcPts val="0"/>
                        </a:spcAft>
                      </a:pPr>
                      <a:r>
                        <a:rPr lang="en-US" sz="1400" dirty="0">
                          <a:effectLst/>
                        </a:rPr>
                        <a:t> MUNAL #1</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r>
              <a:tr h="202398">
                <a:tc>
                  <a:txBody>
                    <a:bodyPr/>
                    <a:lstStyle/>
                    <a:p>
                      <a:pPr>
                        <a:spcAft>
                          <a:spcPts val="0"/>
                        </a:spcAft>
                      </a:pPr>
                      <a:r>
                        <a:rPr lang="en-US" sz="1400">
                          <a:effectLst/>
                        </a:rPr>
                        <a:t>L84</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lgn="r">
                        <a:spcAft>
                          <a:spcPts val="0"/>
                        </a:spcAft>
                      </a:pPr>
                      <a:r>
                        <a:rPr lang="en-US" sz="1400">
                          <a:effectLst/>
                        </a:rPr>
                        <a:t>3.93</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spcAft>
                          <a:spcPts val="0"/>
                        </a:spcAft>
                      </a:pPr>
                      <a:r>
                        <a:rPr lang="en-US" sz="1400" dirty="0">
                          <a:effectLst/>
                        </a:rPr>
                        <a:t> NL971*2/MUU</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r>
              <a:tr h="582907">
                <a:tc>
                  <a:txBody>
                    <a:bodyPr/>
                    <a:lstStyle/>
                    <a:p>
                      <a:pPr>
                        <a:spcAft>
                          <a:spcPts val="0"/>
                        </a:spcAft>
                      </a:pPr>
                      <a:r>
                        <a:rPr lang="en-US" sz="1400">
                          <a:effectLst/>
                        </a:rPr>
                        <a:t>L105</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lgn="r">
                        <a:spcAft>
                          <a:spcPts val="0"/>
                        </a:spcAft>
                      </a:pPr>
                      <a:r>
                        <a:rPr lang="en-US" sz="1400">
                          <a:effectLst/>
                        </a:rPr>
                        <a:t>3.89</a:t>
                      </a:r>
                      <a:endParaRPr lang="en-US" sz="1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c>
                  <a:txBody>
                    <a:bodyPr/>
                    <a:lstStyle/>
                    <a:p>
                      <a:pPr>
                        <a:spcAft>
                          <a:spcPts val="0"/>
                        </a:spcAft>
                      </a:pPr>
                      <a:r>
                        <a:rPr lang="en-US" sz="1400" dirty="0">
                          <a:effectLst/>
                        </a:rPr>
                        <a:t> BABAX/LR42//BABAX*2/4/SNI/TRAP#1/3/KAUZ*2/...</a:t>
                      </a:r>
                      <a:endParaRPr lang="en-US" sz="1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tc>
              </a:tr>
            </a:tbl>
          </a:graphicData>
        </a:graphic>
      </p:graphicFrame>
      <p:sp>
        <p:nvSpPr>
          <p:cNvPr id="6" name="TextBox 5"/>
          <p:cNvSpPr txBox="1"/>
          <p:nvPr/>
        </p:nvSpPr>
        <p:spPr>
          <a:xfrm>
            <a:off x="421944" y="2094819"/>
            <a:ext cx="6908380" cy="646331"/>
          </a:xfrm>
          <a:prstGeom prst="rect">
            <a:avLst/>
          </a:prstGeom>
          <a:noFill/>
        </p:spPr>
        <p:txBody>
          <a:bodyPr wrap="square" rtlCol="0">
            <a:spAutoFit/>
          </a:bodyPr>
          <a:lstStyle/>
          <a:p>
            <a:pPr algn="ctr"/>
            <a:r>
              <a:rPr lang="en-US" i="1" dirty="0" smtClean="0"/>
              <a:t>Table: </a:t>
            </a:r>
            <a:r>
              <a:rPr lang="en-US" i="1" dirty="0"/>
              <a:t>Top ten best performing entry genotypes based on fitted yield (BLUPs) ranking with their yield estimates.</a:t>
            </a:r>
            <a:endParaRPr lang="en-US" dirty="0"/>
          </a:p>
        </p:txBody>
      </p:sp>
      <p:sp>
        <p:nvSpPr>
          <p:cNvPr id="8" name="Title 1"/>
          <p:cNvSpPr>
            <a:spLocks noGrp="1"/>
          </p:cNvSpPr>
          <p:nvPr>
            <p:ph type="title"/>
          </p:nvPr>
        </p:nvSpPr>
        <p:spPr>
          <a:xfrm>
            <a:off x="838200" y="89884"/>
            <a:ext cx="10515600" cy="1325563"/>
          </a:xfrm>
        </p:spPr>
        <p:txBody>
          <a:bodyPr>
            <a:normAutofit/>
          </a:bodyPr>
          <a:lstStyle/>
          <a:p>
            <a:r>
              <a:rPr lang="en-US" b="1" dirty="0" smtClean="0"/>
              <a:t>Results and Discussion: Observed values versus genotypic BLUP comparison of yield</a:t>
            </a:r>
            <a:endParaRPr lang="en-US" b="1" dirty="0"/>
          </a:p>
        </p:txBody>
      </p:sp>
    </p:spTree>
    <p:extLst>
      <p:ext uri="{BB962C8B-B14F-4D97-AF65-F5344CB8AC3E}">
        <p14:creationId xmlns:p14="http://schemas.microsoft.com/office/powerpoint/2010/main" val="2458187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Results and Discussion: Stepwise variable selection (Leaf health traits’ and check genotypes’ effects)</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89527729"/>
              </p:ext>
            </p:extLst>
          </p:nvPr>
        </p:nvGraphicFramePr>
        <p:xfrm>
          <a:off x="838196" y="1906069"/>
          <a:ext cx="10515608" cy="4687912"/>
        </p:xfrm>
        <a:graphic>
          <a:graphicData uri="http://schemas.openxmlformats.org/drawingml/2006/table">
            <a:tbl>
              <a:tblPr firstRow="1" firstCol="1" lastRow="1" lastCol="1">
                <a:tableStyleId>{2D5ABB26-0587-4C30-8999-92F81FD0307C}</a:tableStyleId>
              </a:tblPr>
              <a:tblGrid>
                <a:gridCol w="1314451"/>
                <a:gridCol w="1314451"/>
                <a:gridCol w="1314451"/>
                <a:gridCol w="1314451"/>
                <a:gridCol w="1314451"/>
                <a:gridCol w="1314451"/>
                <a:gridCol w="1314451"/>
                <a:gridCol w="1314451"/>
              </a:tblGrid>
              <a:tr h="1133340">
                <a:tc>
                  <a:txBody>
                    <a:bodyPr/>
                    <a:lstStyle/>
                    <a:p>
                      <a:pPr algn="ctr">
                        <a:spcBef>
                          <a:spcPts val="180"/>
                        </a:spcBef>
                        <a:spcAft>
                          <a:spcPts val="180"/>
                        </a:spcAft>
                      </a:pPr>
                      <a:r>
                        <a:rPr lang="en-US" sz="2400" dirty="0">
                          <a:effectLst/>
                        </a:rPr>
                        <a:t>Trait variables</a:t>
                      </a:r>
                      <a:endParaRPr lang="en-US" sz="2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180"/>
                        </a:spcBef>
                        <a:spcAft>
                          <a:spcPts val="180"/>
                        </a:spcAft>
                      </a:pPr>
                      <a:r>
                        <a:rPr lang="en-US" sz="2400">
                          <a:effectLst/>
                        </a:rPr>
                        <a:t>Sum Sq</a:t>
                      </a:r>
                      <a:endParaRPr lang="en-US" sz="2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180"/>
                        </a:spcBef>
                        <a:spcAft>
                          <a:spcPts val="180"/>
                        </a:spcAft>
                      </a:pPr>
                      <a:r>
                        <a:rPr lang="en-US" sz="2400">
                          <a:effectLst/>
                        </a:rPr>
                        <a:t>Mean Sq</a:t>
                      </a:r>
                      <a:endParaRPr lang="en-US" sz="2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180"/>
                        </a:spcBef>
                        <a:spcAft>
                          <a:spcPts val="180"/>
                        </a:spcAft>
                      </a:pPr>
                      <a:r>
                        <a:rPr lang="en-US" sz="2400" dirty="0" err="1">
                          <a:effectLst/>
                        </a:rPr>
                        <a:t>NumDF</a:t>
                      </a:r>
                      <a:endParaRPr lang="en-US" sz="2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180"/>
                        </a:spcBef>
                        <a:spcAft>
                          <a:spcPts val="180"/>
                        </a:spcAft>
                      </a:pPr>
                      <a:r>
                        <a:rPr lang="en-US" sz="2400" dirty="0" err="1">
                          <a:effectLst/>
                        </a:rPr>
                        <a:t>DenDF</a:t>
                      </a:r>
                      <a:endParaRPr lang="en-US" sz="2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180"/>
                        </a:spcBef>
                        <a:spcAft>
                          <a:spcPts val="180"/>
                        </a:spcAft>
                      </a:pPr>
                      <a:r>
                        <a:rPr lang="en-US" sz="2400">
                          <a:effectLst/>
                        </a:rPr>
                        <a:t>F.value</a:t>
                      </a:r>
                      <a:endParaRPr lang="en-US" sz="2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180"/>
                        </a:spcBef>
                        <a:spcAft>
                          <a:spcPts val="180"/>
                        </a:spcAft>
                      </a:pPr>
                      <a:r>
                        <a:rPr lang="en-US" sz="2400">
                          <a:effectLst/>
                        </a:rPr>
                        <a:t>elim.num</a:t>
                      </a:r>
                      <a:endParaRPr lang="en-US" sz="24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180"/>
                        </a:spcBef>
                        <a:spcAft>
                          <a:spcPts val="180"/>
                        </a:spcAft>
                      </a:pPr>
                      <a:r>
                        <a:rPr lang="en-US" sz="2400" dirty="0" err="1">
                          <a:effectLst/>
                        </a:rPr>
                        <a:t>Pr</a:t>
                      </a:r>
                      <a:r>
                        <a:rPr lang="en-US" sz="2400" dirty="0">
                          <a:effectLst/>
                        </a:rPr>
                        <a:t>(&gt;F)</a:t>
                      </a:r>
                      <a:endParaRPr lang="en-US" sz="24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40003">
                <a:tc>
                  <a:txBody>
                    <a:bodyPr/>
                    <a:lstStyle/>
                    <a:p>
                      <a:pPr algn="ctr">
                        <a:spcBef>
                          <a:spcPts val="180"/>
                        </a:spcBef>
                        <a:spcAft>
                          <a:spcPts val="180"/>
                        </a:spcAft>
                      </a:pPr>
                      <a:r>
                        <a:rPr lang="en-US" sz="1800" dirty="0">
                          <a:effectLst/>
                        </a:rPr>
                        <a:t>  SPADII</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180"/>
                        </a:spcBef>
                        <a:spcAft>
                          <a:spcPts val="180"/>
                        </a:spcAft>
                      </a:pPr>
                      <a:r>
                        <a:rPr lang="en-US" sz="1800">
                          <a:effectLst/>
                        </a:rPr>
                        <a:t>0.016</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180"/>
                        </a:spcBef>
                        <a:spcAft>
                          <a:spcPts val="180"/>
                        </a:spcAft>
                      </a:pPr>
                      <a:r>
                        <a:rPr lang="en-US" sz="1800">
                          <a:effectLst/>
                        </a:rPr>
                        <a:t>0.016</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180"/>
                        </a:spcBef>
                        <a:spcAft>
                          <a:spcPts val="180"/>
                        </a:spcAft>
                      </a:pPr>
                      <a:r>
                        <a:rPr lang="en-US" sz="1800">
                          <a:effectLst/>
                        </a:rPr>
                        <a:t>1</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180"/>
                        </a:spcBef>
                        <a:spcAft>
                          <a:spcPts val="180"/>
                        </a:spcAft>
                      </a:pPr>
                      <a:r>
                        <a:rPr lang="en-US" sz="1800">
                          <a:effectLst/>
                        </a:rPr>
                        <a:t>170.3</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180"/>
                        </a:spcBef>
                        <a:spcAft>
                          <a:spcPts val="180"/>
                        </a:spcAft>
                      </a:pPr>
                      <a:r>
                        <a:rPr lang="en-US" sz="1800">
                          <a:effectLst/>
                        </a:rPr>
                        <a:t>0.065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180"/>
                        </a:spcBef>
                        <a:spcAft>
                          <a:spcPts val="180"/>
                        </a:spcAft>
                      </a:pPr>
                      <a:r>
                        <a:rPr lang="en-US" sz="1800">
                          <a:effectLst/>
                        </a:rPr>
                        <a:t>1</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180"/>
                        </a:spcBef>
                        <a:spcAft>
                          <a:spcPts val="180"/>
                        </a:spcAft>
                      </a:pPr>
                      <a:r>
                        <a:rPr lang="en-US" sz="1800" dirty="0">
                          <a:effectLst/>
                        </a:rPr>
                        <a:t>0.798</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r>
              <a:tr h="340003">
                <a:tc>
                  <a:txBody>
                    <a:bodyPr/>
                    <a:lstStyle/>
                    <a:p>
                      <a:pPr algn="ctr">
                        <a:spcBef>
                          <a:spcPts val="180"/>
                        </a:spcBef>
                        <a:spcAft>
                          <a:spcPts val="180"/>
                        </a:spcAft>
                      </a:pPr>
                      <a:r>
                        <a:rPr lang="en-US" sz="1800">
                          <a:effectLst/>
                        </a:rPr>
                        <a:t>Disease Z75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0.120</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0.120</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188.8</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0.484</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2</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dirty="0">
                          <a:effectLst/>
                        </a:rPr>
                        <a:t>0.487</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40003">
                <a:tc>
                  <a:txBody>
                    <a:bodyPr/>
                    <a:lstStyle/>
                    <a:p>
                      <a:pPr algn="ctr">
                        <a:spcBef>
                          <a:spcPts val="180"/>
                        </a:spcBef>
                        <a:spcAft>
                          <a:spcPts val="180"/>
                        </a:spcAft>
                      </a:pPr>
                      <a:r>
                        <a:rPr lang="en-US" sz="1800">
                          <a:effectLst/>
                        </a:rPr>
                        <a:t>Greenness Z85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0.220</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0.220</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190.0</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0.890</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3</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dirty="0">
                          <a:effectLst/>
                        </a:rPr>
                        <a:t>0.347</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40003">
                <a:tc>
                  <a:txBody>
                    <a:bodyPr/>
                    <a:lstStyle/>
                    <a:p>
                      <a:pPr algn="ctr">
                        <a:spcBef>
                          <a:spcPts val="180"/>
                        </a:spcBef>
                        <a:spcAft>
                          <a:spcPts val="180"/>
                        </a:spcAft>
                      </a:pPr>
                      <a:r>
                        <a:rPr lang="en-US" sz="1800">
                          <a:effectLst/>
                        </a:rPr>
                        <a:t>Check genotypes</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4.416</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1.104</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4</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27.9</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4.471</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kept</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dirty="0">
                          <a:effectLst/>
                        </a:rPr>
                        <a:t>0.006</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40003">
                <a:tc>
                  <a:txBody>
                    <a:bodyPr/>
                    <a:lstStyle/>
                    <a:p>
                      <a:pPr algn="ctr">
                        <a:spcBef>
                          <a:spcPts val="180"/>
                        </a:spcBef>
                        <a:spcAft>
                          <a:spcPts val="180"/>
                        </a:spcAft>
                      </a:pPr>
                      <a:r>
                        <a:rPr lang="en-US" sz="1800">
                          <a:effectLst/>
                        </a:rPr>
                        <a:t>Greenness Z65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4.385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4.385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170.4</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17.755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kept</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dirty="0">
                          <a:effectLst/>
                        </a:rPr>
                        <a:t>0.000</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40003">
                <a:tc>
                  <a:txBody>
                    <a:bodyPr/>
                    <a:lstStyle/>
                    <a:p>
                      <a:pPr algn="ctr">
                        <a:spcBef>
                          <a:spcPts val="180"/>
                        </a:spcBef>
                        <a:spcAft>
                          <a:spcPts val="180"/>
                        </a:spcAft>
                      </a:pPr>
                      <a:r>
                        <a:rPr lang="en-US" sz="1800">
                          <a:effectLst/>
                        </a:rPr>
                        <a:t>Greenness Z75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5.322</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5.322</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190.5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21.552</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kept</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dirty="0">
                          <a:effectLst/>
                        </a:rPr>
                        <a:t>0.000</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40003">
                <a:tc>
                  <a:txBody>
                    <a:bodyPr/>
                    <a:lstStyle/>
                    <a:p>
                      <a:pPr algn="ctr">
                        <a:spcBef>
                          <a:spcPts val="180"/>
                        </a:spcBef>
                        <a:spcAft>
                          <a:spcPts val="180"/>
                        </a:spcAft>
                      </a:pPr>
                      <a:r>
                        <a:rPr lang="en-US" sz="1800">
                          <a:effectLst/>
                        </a:rPr>
                        <a:t>LAUG 65_75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18.945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18.945</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188.1</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76.717</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kept</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dirty="0">
                          <a:effectLst/>
                        </a:rPr>
                        <a:t>0.000</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40003">
                <a:tc>
                  <a:txBody>
                    <a:bodyPr/>
                    <a:lstStyle/>
                    <a:p>
                      <a:pPr algn="ctr">
                        <a:spcBef>
                          <a:spcPts val="180"/>
                        </a:spcBef>
                        <a:spcAft>
                          <a:spcPts val="180"/>
                        </a:spcAft>
                      </a:pPr>
                      <a:r>
                        <a:rPr lang="en-US" sz="1800">
                          <a:effectLst/>
                        </a:rPr>
                        <a:t>SPADI</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3.134</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3.134</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187.2</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12.689</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a:effectLst/>
                        </a:rPr>
                        <a:t>kept</a:t>
                      </a:r>
                      <a:endParaRPr lang="en-US" sz="18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1800" dirty="0">
                          <a:effectLst/>
                        </a:rPr>
                        <a:t>0.000</a:t>
                      </a:r>
                      <a:endParaRPr lang="en-US" sz="18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bl>
          </a:graphicData>
        </a:graphic>
      </p:graphicFrame>
    </p:spTree>
    <p:extLst>
      <p:ext uri="{BB962C8B-B14F-4D97-AF65-F5344CB8AC3E}">
        <p14:creationId xmlns:p14="http://schemas.microsoft.com/office/powerpoint/2010/main" val="148037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40683092"/>
              </p:ext>
            </p:extLst>
          </p:nvPr>
        </p:nvGraphicFramePr>
        <p:xfrm>
          <a:off x="838204" y="1790165"/>
          <a:ext cx="10515595" cy="3992144"/>
        </p:xfrm>
        <a:graphic>
          <a:graphicData uri="http://schemas.openxmlformats.org/drawingml/2006/table">
            <a:tbl>
              <a:tblPr firstRow="1" firstCol="1" lastRow="1" lastCol="1">
                <a:tableStyleId>{2D5ABB26-0587-4C30-8999-92F81FD0307C}</a:tableStyleId>
              </a:tblPr>
              <a:tblGrid>
                <a:gridCol w="2103119"/>
                <a:gridCol w="2103119"/>
                <a:gridCol w="2103119"/>
                <a:gridCol w="2103119"/>
                <a:gridCol w="2103119"/>
              </a:tblGrid>
              <a:tr h="837125">
                <a:tc>
                  <a:txBody>
                    <a:bodyPr/>
                    <a:lstStyle/>
                    <a:p>
                      <a:pPr algn="ctr">
                        <a:spcBef>
                          <a:spcPts val="180"/>
                        </a:spcBef>
                        <a:spcAft>
                          <a:spcPts val="180"/>
                        </a:spcAft>
                      </a:pPr>
                      <a:r>
                        <a:rPr lang="en-US" sz="3200" dirty="0">
                          <a:effectLst/>
                        </a:rPr>
                        <a:t>Random variables</a:t>
                      </a:r>
                      <a:endParaRPr lang="en-US" sz="32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180"/>
                        </a:spcBef>
                        <a:spcAft>
                          <a:spcPts val="180"/>
                        </a:spcAft>
                      </a:pPr>
                      <a:r>
                        <a:rPr lang="en-US" sz="3200">
                          <a:effectLst/>
                        </a:rPr>
                        <a:t>Chi.sq</a:t>
                      </a:r>
                      <a:endParaRPr lang="en-US" sz="32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180"/>
                        </a:spcBef>
                        <a:spcAft>
                          <a:spcPts val="180"/>
                        </a:spcAft>
                      </a:pPr>
                      <a:r>
                        <a:rPr lang="en-US" sz="3200" dirty="0" err="1">
                          <a:effectLst/>
                        </a:rPr>
                        <a:t>Chi.DF</a:t>
                      </a:r>
                      <a:endParaRPr lang="en-US" sz="32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180"/>
                        </a:spcBef>
                        <a:spcAft>
                          <a:spcPts val="180"/>
                        </a:spcAft>
                      </a:pPr>
                      <a:r>
                        <a:rPr lang="en-US" sz="3200">
                          <a:effectLst/>
                        </a:rPr>
                        <a:t>elim.num</a:t>
                      </a:r>
                      <a:endParaRPr lang="en-US" sz="32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180"/>
                        </a:spcBef>
                        <a:spcAft>
                          <a:spcPts val="180"/>
                        </a:spcAft>
                      </a:pPr>
                      <a:r>
                        <a:rPr lang="en-US" sz="3200" dirty="0" err="1">
                          <a:effectLst/>
                        </a:rPr>
                        <a:t>p.value</a:t>
                      </a:r>
                      <a:endParaRPr lang="en-US" sz="32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35198">
                <a:tc>
                  <a:txBody>
                    <a:bodyPr/>
                    <a:lstStyle/>
                    <a:p>
                      <a:pPr>
                        <a:spcBef>
                          <a:spcPts val="180"/>
                        </a:spcBef>
                        <a:spcAft>
                          <a:spcPts val="180"/>
                        </a:spcAft>
                      </a:pPr>
                      <a:r>
                        <a:rPr lang="en-US" sz="2000">
                          <a:effectLst/>
                        </a:rPr>
                        <a:t> </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2000">
                          <a:effectLst/>
                        </a:rPr>
                        <a:t> </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2000">
                          <a:effectLst/>
                        </a:rPr>
                        <a:t> </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2000">
                          <a:effectLst/>
                        </a:rPr>
                        <a:t> </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Bef>
                          <a:spcPts val="180"/>
                        </a:spcBef>
                        <a:spcAft>
                          <a:spcPts val="180"/>
                        </a:spcAft>
                      </a:pPr>
                      <a:r>
                        <a:rPr lang="en-US" sz="2000" dirty="0">
                          <a:effectLst/>
                        </a:rPr>
                        <a:t> </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T w="12700" cap="flat" cmpd="sng" algn="ctr">
                      <a:solidFill>
                        <a:schemeClr val="tx1"/>
                      </a:solidFill>
                      <a:prstDash val="solid"/>
                      <a:round/>
                      <a:headEnd type="none" w="med" len="med"/>
                      <a:tailEnd type="none" w="med" len="med"/>
                    </a:lnT>
                  </a:tcPr>
                </a:tc>
              </a:tr>
              <a:tr h="335198">
                <a:tc>
                  <a:txBody>
                    <a:bodyPr/>
                    <a:lstStyle/>
                    <a:p>
                      <a:pPr algn="ctr">
                        <a:spcBef>
                          <a:spcPts val="180"/>
                        </a:spcBef>
                        <a:spcAft>
                          <a:spcPts val="180"/>
                        </a:spcAft>
                      </a:pPr>
                      <a:r>
                        <a:rPr lang="en-US" sz="2000">
                          <a:effectLst/>
                        </a:rPr>
                        <a:t>Random variables</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Chi.sq</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Chi.DF</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elim.num</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dirty="0" err="1">
                          <a:effectLst/>
                        </a:rPr>
                        <a:t>p.value</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35198">
                <a:tc>
                  <a:txBody>
                    <a:bodyPr/>
                    <a:lstStyle/>
                    <a:p>
                      <a:pPr algn="ctr">
                        <a:spcBef>
                          <a:spcPts val="180"/>
                        </a:spcBef>
                        <a:spcAft>
                          <a:spcPts val="180"/>
                        </a:spcAft>
                      </a:pPr>
                      <a:r>
                        <a:rPr lang="en-US" sz="2000">
                          <a:effectLst/>
                        </a:rPr>
                        <a:t>  Nested col</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0.000</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1</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1</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dirty="0">
                          <a:effectLst/>
                        </a:rPr>
                        <a:t>1.000</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670398">
                <a:tc>
                  <a:txBody>
                    <a:bodyPr/>
                    <a:lstStyle/>
                    <a:p>
                      <a:pPr algn="ctr">
                        <a:spcBef>
                          <a:spcPts val="180"/>
                        </a:spcBef>
                        <a:spcAft>
                          <a:spcPts val="180"/>
                        </a:spcAft>
                      </a:pPr>
                      <a:r>
                        <a:rPr lang="en-US" sz="2000">
                          <a:effectLst/>
                        </a:rPr>
                        <a:t>Rowgroup x Colgroup</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0.000</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1</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2</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dirty="0">
                          <a:effectLst/>
                        </a:rPr>
                        <a:t>1.000</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35198">
                <a:tc>
                  <a:txBody>
                    <a:bodyPr/>
                    <a:lstStyle/>
                    <a:p>
                      <a:pPr algn="ctr">
                        <a:spcBef>
                          <a:spcPts val="180"/>
                        </a:spcBef>
                        <a:spcAft>
                          <a:spcPts val="180"/>
                        </a:spcAft>
                      </a:pPr>
                      <a:r>
                        <a:rPr lang="en-US" sz="2000">
                          <a:effectLst/>
                        </a:rPr>
                        <a:t>Nested row</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0.061</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1</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3</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dirty="0">
                          <a:effectLst/>
                        </a:rPr>
                        <a:t>0.804</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35198">
                <a:tc>
                  <a:txBody>
                    <a:bodyPr/>
                    <a:lstStyle/>
                    <a:p>
                      <a:pPr algn="ctr">
                        <a:spcBef>
                          <a:spcPts val="180"/>
                        </a:spcBef>
                        <a:spcAft>
                          <a:spcPts val="180"/>
                        </a:spcAft>
                      </a:pPr>
                      <a:r>
                        <a:rPr lang="en-US" sz="2000">
                          <a:effectLst/>
                        </a:rPr>
                        <a:t>Rowgroup</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1.556</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1</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4</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dirty="0">
                          <a:effectLst/>
                        </a:rPr>
                        <a:t>0.212</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35198">
                <a:tc>
                  <a:txBody>
                    <a:bodyPr/>
                    <a:lstStyle/>
                    <a:p>
                      <a:pPr algn="ctr">
                        <a:spcBef>
                          <a:spcPts val="180"/>
                        </a:spcBef>
                        <a:spcAft>
                          <a:spcPts val="180"/>
                        </a:spcAft>
                      </a:pPr>
                      <a:r>
                        <a:rPr lang="en-US" sz="2000">
                          <a:effectLst/>
                        </a:rPr>
                        <a:t>Colgroup</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8.560</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1</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a:effectLst/>
                        </a:rPr>
                        <a:t>kept</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spcBef>
                          <a:spcPts val="180"/>
                        </a:spcBef>
                        <a:spcAft>
                          <a:spcPts val="180"/>
                        </a:spcAft>
                      </a:pPr>
                      <a:r>
                        <a:rPr lang="en-US" sz="2000" dirty="0">
                          <a:effectLst/>
                        </a:rPr>
                        <a:t>0.003</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r>
              <a:tr h="335198">
                <a:tc>
                  <a:txBody>
                    <a:bodyPr/>
                    <a:lstStyle/>
                    <a:p>
                      <a:pPr algn="ctr">
                        <a:spcBef>
                          <a:spcPts val="180"/>
                        </a:spcBef>
                        <a:spcAft>
                          <a:spcPts val="180"/>
                        </a:spcAft>
                      </a:pPr>
                      <a:r>
                        <a:rPr lang="en-US" sz="2000">
                          <a:effectLst/>
                        </a:rPr>
                        <a:t>Line genotypes</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B w="12700" cap="flat" cmpd="sng" algn="ctr">
                      <a:noFill/>
                      <a:prstDash val="solid"/>
                      <a:round/>
                      <a:headEnd type="none" w="med" len="med"/>
                      <a:tailEnd type="none" w="med" len="med"/>
                    </a:lnB>
                  </a:tcPr>
                </a:tc>
                <a:tc>
                  <a:txBody>
                    <a:bodyPr/>
                    <a:lstStyle/>
                    <a:p>
                      <a:pPr algn="ctr">
                        <a:spcBef>
                          <a:spcPts val="180"/>
                        </a:spcBef>
                        <a:spcAft>
                          <a:spcPts val="180"/>
                        </a:spcAft>
                      </a:pPr>
                      <a:r>
                        <a:rPr lang="en-US" sz="2000">
                          <a:effectLst/>
                        </a:rPr>
                        <a:t>5.116</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B w="12700" cap="flat" cmpd="sng" algn="ctr">
                      <a:noFill/>
                      <a:prstDash val="solid"/>
                      <a:round/>
                      <a:headEnd type="none" w="med" len="med"/>
                      <a:tailEnd type="none" w="med" len="med"/>
                    </a:lnB>
                  </a:tcPr>
                </a:tc>
                <a:tc>
                  <a:txBody>
                    <a:bodyPr/>
                    <a:lstStyle/>
                    <a:p>
                      <a:pPr algn="ctr">
                        <a:spcBef>
                          <a:spcPts val="180"/>
                        </a:spcBef>
                        <a:spcAft>
                          <a:spcPts val="180"/>
                        </a:spcAft>
                      </a:pPr>
                      <a:r>
                        <a:rPr lang="en-US" sz="2000">
                          <a:effectLst/>
                        </a:rPr>
                        <a:t>1</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B w="12700" cap="flat" cmpd="sng" algn="ctr">
                      <a:noFill/>
                      <a:prstDash val="solid"/>
                      <a:round/>
                      <a:headEnd type="none" w="med" len="med"/>
                      <a:tailEnd type="none" w="med" len="med"/>
                    </a:lnB>
                  </a:tcPr>
                </a:tc>
                <a:tc>
                  <a:txBody>
                    <a:bodyPr/>
                    <a:lstStyle/>
                    <a:p>
                      <a:pPr algn="ctr">
                        <a:spcBef>
                          <a:spcPts val="180"/>
                        </a:spcBef>
                        <a:spcAft>
                          <a:spcPts val="180"/>
                        </a:spcAft>
                      </a:pPr>
                      <a:r>
                        <a:rPr lang="en-US" sz="2000">
                          <a:effectLst/>
                        </a:rPr>
                        <a:t>kept</a:t>
                      </a:r>
                      <a:endParaRPr lang="en-US" sz="200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B w="12700" cap="flat" cmpd="sng" algn="ctr">
                      <a:noFill/>
                      <a:prstDash val="solid"/>
                      <a:round/>
                      <a:headEnd type="none" w="med" len="med"/>
                      <a:tailEnd type="none" w="med" len="med"/>
                    </a:lnB>
                  </a:tcPr>
                </a:tc>
                <a:tc>
                  <a:txBody>
                    <a:bodyPr/>
                    <a:lstStyle/>
                    <a:p>
                      <a:pPr algn="ctr">
                        <a:spcBef>
                          <a:spcPts val="180"/>
                        </a:spcBef>
                        <a:spcAft>
                          <a:spcPts val="180"/>
                        </a:spcAft>
                      </a:pPr>
                      <a:r>
                        <a:rPr lang="en-US" sz="2000" dirty="0">
                          <a:effectLst/>
                        </a:rPr>
                        <a:t>0.024</a:t>
                      </a:r>
                      <a:endParaRPr lang="en-US" sz="2000" dirty="0">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lnB w="12700" cap="flat" cmpd="sng" algn="ctr">
                      <a:noFill/>
                      <a:prstDash val="solid"/>
                      <a:round/>
                      <a:headEnd type="none" w="med" len="med"/>
                      <a:tailEnd type="none" w="med" len="med"/>
                    </a:lnB>
                  </a:tcPr>
                </a:tc>
              </a:tr>
            </a:tbl>
          </a:graphicData>
        </a:graphic>
      </p:graphicFrame>
      <p:sp>
        <p:nvSpPr>
          <p:cNvPr id="5" name="Title 1"/>
          <p:cNvSpPr>
            <a:spLocks noGrp="1"/>
          </p:cNvSpPr>
          <p:nvPr>
            <p:ph type="title"/>
          </p:nvPr>
        </p:nvSpPr>
        <p:spPr>
          <a:xfrm>
            <a:off x="838200" y="365125"/>
            <a:ext cx="10515600" cy="1325563"/>
          </a:xfrm>
        </p:spPr>
        <p:txBody>
          <a:bodyPr>
            <a:normAutofit fontScale="90000"/>
          </a:bodyPr>
          <a:lstStyle/>
          <a:p>
            <a:r>
              <a:rPr lang="en-US" b="1" dirty="0" smtClean="0"/>
              <a:t>Results and Discussion: Stepwise variable selection (Design and treatment entries’ effect)</a:t>
            </a:r>
            <a:endParaRPr lang="en-US" b="1" dirty="0"/>
          </a:p>
        </p:txBody>
      </p:sp>
    </p:spTree>
    <p:extLst>
      <p:ext uri="{BB962C8B-B14F-4D97-AF65-F5344CB8AC3E}">
        <p14:creationId xmlns:p14="http://schemas.microsoft.com/office/powerpoint/2010/main" val="206878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tab"/>
          <p:cNvPicPr>
            <a:picLocks noChangeAspect="1" noChangeArrowheads="1"/>
          </p:cNvPicPr>
          <p:nvPr/>
        </p:nvPicPr>
        <p:blipFill rotWithShape="1">
          <a:blip r:embed="rId2">
            <a:extLst>
              <a:ext uri="{28A0092B-C50C-407E-A947-70E740481C1C}">
                <a14:useLocalDpi xmlns:a14="http://schemas.microsoft.com/office/drawing/2010/main" val="0"/>
              </a:ext>
            </a:extLst>
          </a:blip>
          <a:srcRect l="4078" t="28430" r="2876" b="25462"/>
          <a:stretch/>
        </p:blipFill>
        <p:spPr bwMode="auto">
          <a:xfrm>
            <a:off x="0" y="1365043"/>
            <a:ext cx="12192000" cy="467123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838200" y="197698"/>
            <a:ext cx="10515600" cy="1325563"/>
          </a:xfrm>
        </p:spPr>
        <p:txBody>
          <a:bodyPr/>
          <a:lstStyle/>
          <a:p>
            <a:r>
              <a:rPr lang="en-US" dirty="0" smtClean="0"/>
              <a:t>Results and Discussion: Pearson correlation coefficient between observed variables</a:t>
            </a:r>
            <a:endParaRPr lang="en-US" dirty="0"/>
          </a:p>
        </p:txBody>
      </p:sp>
      <p:sp>
        <p:nvSpPr>
          <p:cNvPr id="5" name="Oval 4"/>
          <p:cNvSpPr/>
          <p:nvPr/>
        </p:nvSpPr>
        <p:spPr>
          <a:xfrm>
            <a:off x="838200" y="3979751"/>
            <a:ext cx="411051" cy="1545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93750" y="3186001"/>
            <a:ext cx="411051" cy="1545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341733" y="4309572"/>
            <a:ext cx="411051" cy="1545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55382" y="4473348"/>
            <a:ext cx="411051" cy="1545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7372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94"/>
            <a:ext cx="10515600" cy="1180341"/>
          </a:xfrm>
        </p:spPr>
        <p:txBody>
          <a:bodyPr/>
          <a:lstStyle/>
          <a:p>
            <a:r>
              <a:rPr lang="en-US" b="1" dirty="0" smtClean="0"/>
              <a:t>Results and Discussion: Dimension reduction</a:t>
            </a:r>
            <a:endParaRPr lang="en-US" b="1" dirty="0"/>
          </a:p>
        </p:txBody>
      </p:sp>
      <p:pic>
        <p:nvPicPr>
          <p:cNvPr id="6146" name="Picture 2" descr="principal-component-viz-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585" y="916505"/>
            <a:ext cx="7368830" cy="513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075904" y="5958694"/>
            <a:ext cx="6040192" cy="369332"/>
          </a:xfrm>
          <a:prstGeom prst="rect">
            <a:avLst/>
          </a:prstGeom>
          <a:noFill/>
        </p:spPr>
        <p:txBody>
          <a:bodyPr wrap="square" rtlCol="0">
            <a:spAutoFit/>
          </a:bodyPr>
          <a:lstStyle/>
          <a:p>
            <a:pPr algn="ctr"/>
            <a:r>
              <a:rPr lang="en-US" i="1" dirty="0" smtClean="0"/>
              <a:t>Figure: PCA </a:t>
            </a:r>
            <a:r>
              <a:rPr lang="en-US" i="1" dirty="0" err="1" smtClean="0"/>
              <a:t>biplot</a:t>
            </a:r>
            <a:r>
              <a:rPr lang="en-US" i="1" dirty="0" smtClean="0"/>
              <a:t> showing first two component axes</a:t>
            </a:r>
            <a:endParaRPr lang="en-US" i="1" dirty="0"/>
          </a:p>
        </p:txBody>
      </p:sp>
    </p:spTree>
    <p:extLst>
      <p:ext uri="{BB962C8B-B14F-4D97-AF65-F5344CB8AC3E}">
        <p14:creationId xmlns:p14="http://schemas.microsoft.com/office/powerpoint/2010/main" val="89390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t>
            </a:r>
            <a:r>
              <a:rPr lang="en-US" b="1" dirty="0"/>
              <a:t>Leaf </a:t>
            </a:r>
            <a:r>
              <a:rPr lang="en-US" b="1" dirty="0" smtClean="0"/>
              <a:t>health</a:t>
            </a:r>
            <a:endParaRPr lang="en-US" b="1" dirty="0"/>
          </a:p>
        </p:txBody>
      </p:sp>
      <p:sp>
        <p:nvSpPr>
          <p:cNvPr id="3" name="Content Placeholder 2"/>
          <p:cNvSpPr>
            <a:spLocks noGrp="1"/>
          </p:cNvSpPr>
          <p:nvPr>
            <p:ph idx="1"/>
          </p:nvPr>
        </p:nvSpPr>
        <p:spPr/>
        <p:txBody>
          <a:bodyPr>
            <a:normAutofit fontScale="92500" lnSpcReduction="20000"/>
          </a:bodyPr>
          <a:lstStyle/>
          <a:p>
            <a:pPr fontAlgn="base"/>
            <a:r>
              <a:rPr lang="en-US" dirty="0"/>
              <a:t>At phenotypic level, genotypes may be typed as healthy or not by assessing their signs and symptoms expressed in response to stress.</a:t>
            </a:r>
          </a:p>
          <a:p>
            <a:pPr fontAlgn="base"/>
            <a:r>
              <a:rPr lang="en-US" dirty="0"/>
              <a:t>Plant's performance given stress has often been ascribed to green and viable leaves contributing to photosynthesis during grain </a:t>
            </a:r>
            <a:r>
              <a:rPr lang="en-US" dirty="0" smtClean="0"/>
              <a:t>formation </a:t>
            </a:r>
            <a:r>
              <a:rPr lang="en-US" dirty="0"/>
              <a:t>in wheat (Thorne 1982</a:t>
            </a:r>
            <a:r>
              <a:rPr lang="en-US" dirty="0" smtClean="0"/>
              <a:t>).</a:t>
            </a:r>
          </a:p>
          <a:p>
            <a:r>
              <a:rPr lang="en-US" dirty="0" smtClean="0"/>
              <a:t>Ideally</a:t>
            </a:r>
            <a:r>
              <a:rPr lang="en-US" dirty="0"/>
              <a:t>, the contribution of pre-anthesis photosynthetic reserves to the final grain yield has been found to stall around 5% to 10% (R. Sharma, 1992</a:t>
            </a:r>
            <a:r>
              <a:rPr lang="en-US" dirty="0" smtClean="0"/>
              <a:t>).</a:t>
            </a:r>
          </a:p>
          <a:p>
            <a:r>
              <a:rPr lang="en-US" dirty="0" smtClean="0"/>
              <a:t>Terminal </a:t>
            </a:r>
            <a:r>
              <a:rPr lang="en-US" dirty="0"/>
              <a:t>leaves, particularly the flag leaf and the one directly below it, have significant contribution to genotypic variation in yield (Aslam &amp; Hunt, 1978) with respect to provisioning of assimilate to functionally active parts of plants including the storage organ(grain). This variation has been ascribed largely to the difference in the leaf longevity (Lupton, 1972).</a:t>
            </a:r>
          </a:p>
        </p:txBody>
      </p:sp>
    </p:spTree>
    <p:extLst>
      <p:ext uri="{BB962C8B-B14F-4D97-AF65-F5344CB8AC3E}">
        <p14:creationId xmlns:p14="http://schemas.microsoft.com/office/powerpoint/2010/main" val="2186467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 and Discussion</a:t>
            </a:r>
            <a:endParaRPr lang="en-US" b="1" dirty="0"/>
          </a:p>
        </p:txBody>
      </p:sp>
      <p:pic>
        <p:nvPicPr>
          <p:cNvPr id="5122" name="Picture 2" descr="cor-graph-barplot-viz-checks-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036" y="1690688"/>
            <a:ext cx="7271929" cy="435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075904" y="5958694"/>
            <a:ext cx="6040192" cy="646331"/>
          </a:xfrm>
          <a:prstGeom prst="rect">
            <a:avLst/>
          </a:prstGeom>
          <a:noFill/>
        </p:spPr>
        <p:txBody>
          <a:bodyPr wrap="square" rtlCol="0">
            <a:spAutoFit/>
          </a:bodyPr>
          <a:lstStyle/>
          <a:p>
            <a:pPr algn="ctr"/>
            <a:r>
              <a:rPr lang="en-US" i="1" dirty="0" smtClean="0"/>
              <a:t>Figure: Frequency </a:t>
            </a:r>
            <a:r>
              <a:rPr lang="en-US" i="1" dirty="0"/>
              <a:t>of check plots at different growth stages at February 2</a:t>
            </a:r>
          </a:p>
        </p:txBody>
      </p:sp>
    </p:spTree>
    <p:extLst>
      <p:ext uri="{BB962C8B-B14F-4D97-AF65-F5344CB8AC3E}">
        <p14:creationId xmlns:p14="http://schemas.microsoft.com/office/powerpoint/2010/main" val="2530532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vert="horz" lIns="91440" tIns="45720" rIns="91440" bIns="45720" rtlCol="0">
                <a:normAutofit fontScale="85000" lnSpcReduction="20000"/>
              </a:bodyPr>
              <a:lstStyle/>
              <a:p>
                <a:r>
                  <a:rPr lang="en-US" dirty="0" smtClean="0"/>
                  <a:t>The </a:t>
                </a:r>
                <a:r>
                  <a:rPr lang="en-US" dirty="0"/>
                  <a:t>traits of interest </a:t>
                </a:r>
                <a:r>
                  <a:rPr lang="en-US" dirty="0" smtClean="0"/>
                  <a:t>are: LAUG </a:t>
                </a:r>
                <a:r>
                  <a:rPr lang="en-US" dirty="0"/>
                  <a:t>decline during Z65 and Z75, greenness scores at both Z75 and Z65 and the relative chlorophyll content at </a:t>
                </a:r>
                <a:r>
                  <a:rPr lang="en-US" dirty="0" smtClean="0"/>
                  <a:t>Z65.</a:t>
                </a:r>
              </a:p>
              <a:p>
                <a:r>
                  <a:rPr lang="en-US" dirty="0" smtClean="0"/>
                  <a:t>The </a:t>
                </a:r>
                <a:r>
                  <a:rPr lang="en-US" dirty="0"/>
                  <a:t>coefficient of determination of full model (with both fixed and random effects) was 0.794. Similarly, accounting for random effects, including all blocking and treatment structures,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𝑅</m:t>
                        </m:r>
                      </m:e>
                      <m:sup>
                        <m:r>
                          <a:rPr lang="en-US">
                            <a:latin typeface="Cambria Math" panose="02040503050406030204" pitchFamily="18" charset="0"/>
                          </a:rPr>
                          <m:t>2</m:t>
                        </m:r>
                      </m:sup>
                    </m:sSup>
                  </m:oMath>
                </a14:m>
                <a:r>
                  <a:rPr lang="en-US" dirty="0"/>
                  <a:t> value of fixed effects terms (i.e. proportion of variance explained by leaf health traits) is 0.393.</a:t>
                </a:r>
              </a:p>
              <a:p>
                <a:r>
                  <a:rPr lang="en-US" dirty="0"/>
                  <a:t>Using relative efficiency measure: indicates the decrease in error variance with additional terms in alternative model (with leaf health traits) over null the model (with random terms only), approximate gain in efficiency with the use of leaf health in estimating yield was almost 51.812</a:t>
                </a:r>
                <a14:m>
                  <m:oMath xmlns:m="http://schemas.openxmlformats.org/officeDocument/2006/math">
                    <m:r>
                      <a:rPr lang="en-US">
                        <a:latin typeface="Cambria Math" panose="02040503050406030204" pitchFamily="18" charset="0"/>
                      </a:rPr>
                      <m:t>%</m:t>
                    </m:r>
                  </m:oMath>
                </a14:m>
                <a:r>
                  <a:rPr lang="en-US" dirty="0"/>
                  <a:t>.</a:t>
                </a:r>
              </a:p>
              <a:p>
                <a:r>
                  <a:rPr lang="en-US" dirty="0"/>
                  <a:t>For yield and yield component traits, blocking of plots into either factors, </a:t>
                </a:r>
                <a:r>
                  <a:rPr lang="en-US" dirty="0" err="1"/>
                  <a:t>i.e</a:t>
                </a:r>
                <a:r>
                  <a:rPr lang="en-US" dirty="0"/>
                  <a:t> row, column or superimposed </a:t>
                </a:r>
                <a:r>
                  <a:rPr lang="en-US" dirty="0" smtClean="0"/>
                  <a:t>row-column, </a:t>
                </a:r>
                <a:r>
                  <a:rPr lang="en-US" dirty="0"/>
                  <a:t>generally did not significantly reduce the error variance (with the exception of thousand kernel weight, which was affected by variation along column nested inside column group). </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2"/>
                <a:stretch>
                  <a:fillRect l="-812" t="-3221" r="-754"/>
                </a:stretch>
              </a:blipFill>
            </p:spPr>
            <p:txBody>
              <a:bodyPr/>
              <a:lstStyle/>
              <a:p>
                <a:r>
                  <a:rPr lang="en-US">
                    <a:noFill/>
                  </a:rPr>
                  <a:t> </a:t>
                </a:r>
              </a:p>
            </p:txBody>
          </p:sp>
        </mc:Fallback>
      </mc:AlternateContent>
    </p:spTree>
    <p:extLst>
      <p:ext uri="{BB962C8B-B14F-4D97-AF65-F5344CB8AC3E}">
        <p14:creationId xmlns:p14="http://schemas.microsoft.com/office/powerpoint/2010/main" val="3915022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Acknowledgements</a:t>
            </a:r>
            <a:endParaRPr lang="en-US" b="1" dirty="0"/>
          </a:p>
        </p:txBody>
      </p:sp>
      <p:sp>
        <p:nvSpPr>
          <p:cNvPr id="4" name="Content Placeholder 2"/>
          <p:cNvSpPr>
            <a:spLocks noGrp="1"/>
          </p:cNvSpPr>
          <p:nvPr>
            <p:ph idx="4294967295"/>
          </p:nvPr>
        </p:nvSpPr>
        <p:spPr>
          <a:xfrm>
            <a:off x="1905000" y="2089597"/>
            <a:ext cx="8382000" cy="4495800"/>
          </a:xfrm>
        </p:spPr>
        <p:txBody>
          <a:bodyPr>
            <a:normAutofit/>
          </a:bodyPr>
          <a:lstStyle/>
          <a:p>
            <a:r>
              <a:rPr lang="en-US" sz="2800" dirty="0"/>
              <a:t>Major </a:t>
            </a:r>
            <a:r>
              <a:rPr lang="en-US" sz="2800" dirty="0" smtClean="0"/>
              <a:t>Advisor: Prof</a:t>
            </a:r>
            <a:r>
              <a:rPr lang="en-US" sz="2800" dirty="0"/>
              <a:t>. </a:t>
            </a:r>
            <a:r>
              <a:rPr lang="en-US" sz="2800" dirty="0" err="1"/>
              <a:t>Madhav</a:t>
            </a:r>
            <a:r>
              <a:rPr lang="en-US" sz="2800" dirty="0"/>
              <a:t> Prasad </a:t>
            </a:r>
            <a:r>
              <a:rPr lang="en-US" sz="2800" dirty="0" err="1"/>
              <a:t>Pandey</a:t>
            </a:r>
            <a:r>
              <a:rPr lang="en-US" sz="2800" dirty="0"/>
              <a:t>, </a:t>
            </a:r>
            <a:r>
              <a:rPr lang="en-US" sz="2800" dirty="0" smtClean="0"/>
              <a:t>PhD</a:t>
            </a:r>
          </a:p>
          <a:p>
            <a:endParaRPr lang="en-US" sz="2800" dirty="0" smtClean="0"/>
          </a:p>
          <a:p>
            <a:r>
              <a:rPr lang="en-US" sz="2800" dirty="0" smtClean="0"/>
              <a:t>Member </a:t>
            </a:r>
            <a:r>
              <a:rPr lang="en-US" sz="2800" dirty="0"/>
              <a:t>of advisory </a:t>
            </a:r>
            <a:r>
              <a:rPr lang="en-US" sz="2800" dirty="0" smtClean="0"/>
              <a:t>committee</a:t>
            </a:r>
          </a:p>
          <a:p>
            <a:endParaRPr lang="en-US" sz="2800" dirty="0" smtClean="0"/>
          </a:p>
          <a:p>
            <a:r>
              <a:rPr lang="en-US" sz="2800" dirty="0" smtClean="0"/>
              <a:t>Dean, Mentors</a:t>
            </a:r>
          </a:p>
          <a:p>
            <a:endParaRPr lang="en-US" sz="2800" dirty="0" smtClean="0"/>
          </a:p>
          <a:p>
            <a:r>
              <a:rPr lang="en-GB" sz="2800" dirty="0" smtClean="0"/>
              <a:t>Batch </a:t>
            </a:r>
            <a:r>
              <a:rPr lang="en-GB" sz="2800" dirty="0"/>
              <a:t>mates, </a:t>
            </a:r>
            <a:r>
              <a:rPr lang="en-GB" sz="2800" dirty="0" smtClean="0"/>
              <a:t>open-source computing community</a:t>
            </a:r>
          </a:p>
        </p:txBody>
      </p:sp>
    </p:spTree>
    <p:extLst>
      <p:ext uri="{BB962C8B-B14F-4D97-AF65-F5344CB8AC3E}">
        <p14:creationId xmlns:p14="http://schemas.microsoft.com/office/powerpoint/2010/main" val="3080324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Field work glimpses</a:t>
            </a:r>
            <a:endParaRPr lang="en-US"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354" y="1870954"/>
            <a:ext cx="6617645" cy="496323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694295" y="2954127"/>
            <a:ext cx="4966478" cy="27936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88999" y="2959953"/>
            <a:ext cx="4978281" cy="2800283"/>
          </a:xfrm>
          <a:prstGeom prst="rect">
            <a:avLst/>
          </a:prstGeom>
        </p:spPr>
      </p:pic>
    </p:spTree>
    <p:extLst>
      <p:ext uri="{BB962C8B-B14F-4D97-AF65-F5344CB8AC3E}">
        <p14:creationId xmlns:p14="http://schemas.microsoft.com/office/powerpoint/2010/main" val="629743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Field work glimpses</a:t>
            </a:r>
            <a:endParaRPr lang="en-US" b="1"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584"/>
          <a:stretch/>
        </p:blipFill>
        <p:spPr>
          <a:xfrm>
            <a:off x="5520742" y="57953"/>
            <a:ext cx="6548391" cy="4637049"/>
          </a:xfrm>
        </p:spPr>
      </p:pic>
      <p:pic>
        <p:nvPicPr>
          <p:cNvPr id="4"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4576" b="22974"/>
          <a:stretch/>
        </p:blipFill>
        <p:spPr>
          <a:xfrm>
            <a:off x="4095678" y="4050404"/>
            <a:ext cx="7973455" cy="280095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 y="2692667"/>
            <a:ext cx="5521613" cy="4141210"/>
          </a:xfrm>
          <a:prstGeom prst="rect">
            <a:avLst/>
          </a:prstGeom>
        </p:spPr>
      </p:pic>
    </p:spTree>
    <p:extLst>
      <p:ext uri="{BB962C8B-B14F-4D97-AF65-F5344CB8AC3E}">
        <p14:creationId xmlns:p14="http://schemas.microsoft.com/office/powerpoint/2010/main" val="3308854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Leaf health</a:t>
            </a:r>
          </a:p>
        </p:txBody>
      </p:sp>
      <p:sp>
        <p:nvSpPr>
          <p:cNvPr id="3" name="Content Placeholder 2"/>
          <p:cNvSpPr>
            <a:spLocks noGrp="1"/>
          </p:cNvSpPr>
          <p:nvPr>
            <p:ph idx="1"/>
          </p:nvPr>
        </p:nvSpPr>
        <p:spPr/>
        <p:txBody>
          <a:bodyPr>
            <a:normAutofit fontScale="92500" lnSpcReduction="20000"/>
          </a:bodyPr>
          <a:lstStyle/>
          <a:p>
            <a:pPr fontAlgn="base"/>
            <a:r>
              <a:rPr lang="en-US" dirty="0"/>
              <a:t>Breeding programs might benefit for yield improvement by targeting indicators of plant's healthy leaf area, as well as the time dependent changes that prolong photosynthetic capacity of a leaf (Lupton 1972).</a:t>
            </a:r>
          </a:p>
          <a:p>
            <a:pPr fontAlgn="base"/>
            <a:r>
              <a:rPr lang="en-US" dirty="0" smtClean="0"/>
              <a:t>Latter </a:t>
            </a:r>
            <a:r>
              <a:rPr lang="en-US" dirty="0"/>
              <a:t>is often explained as the stay green(SG) trait– indicative of leaf longevity and expressed as decline in photosynthetically active chlorophyllous surface (A. Joshi et al. 2007</a:t>
            </a:r>
            <a:r>
              <a:rPr lang="en-US" dirty="0" smtClean="0"/>
              <a:t>).</a:t>
            </a:r>
          </a:p>
          <a:p>
            <a:pPr fontAlgn="base"/>
            <a:r>
              <a:rPr lang="en-US" dirty="0" smtClean="0"/>
              <a:t>Maintenance </a:t>
            </a:r>
            <a:r>
              <a:rPr lang="en-US" dirty="0"/>
              <a:t>of green coloration by plants enables them to maintain lower canopy temperatures (M. </a:t>
            </a:r>
            <a:r>
              <a:rPr lang="en-US" dirty="0" err="1"/>
              <a:t>Kumari</a:t>
            </a:r>
            <a:r>
              <a:rPr lang="en-US" dirty="0"/>
              <a:t> et al. 2013) which may be less favorable for pathogens requiring relatively higher temperatures for faster growth and development.</a:t>
            </a:r>
          </a:p>
          <a:p>
            <a:pPr fontAlgn="base"/>
            <a:r>
              <a:rPr lang="en-US" dirty="0" smtClean="0"/>
              <a:t>Greenness </a:t>
            </a:r>
            <a:r>
              <a:rPr lang="en-US" dirty="0"/>
              <a:t>trait is also implicated in genotypic variation conferring disease resistance, particularly those exhibiting foliar symptoms (A. Joshi et al. 2007</a:t>
            </a:r>
            <a:r>
              <a:rPr lang="en-US" dirty="0" smtClean="0"/>
              <a:t>).</a:t>
            </a:r>
            <a:endParaRPr lang="en-US" dirty="0"/>
          </a:p>
        </p:txBody>
      </p:sp>
    </p:spTree>
    <p:extLst>
      <p:ext uri="{BB962C8B-B14F-4D97-AF65-F5344CB8AC3E}">
        <p14:creationId xmlns:p14="http://schemas.microsoft.com/office/powerpoint/2010/main" val="289662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Spatial designs</a:t>
            </a:r>
            <a:endParaRPr lang="en-US" b="1" dirty="0"/>
          </a:p>
        </p:txBody>
      </p:sp>
      <p:sp>
        <p:nvSpPr>
          <p:cNvPr id="3" name="Content Placeholder 2"/>
          <p:cNvSpPr>
            <a:spLocks noGrp="1"/>
          </p:cNvSpPr>
          <p:nvPr>
            <p:ph idx="1"/>
          </p:nvPr>
        </p:nvSpPr>
        <p:spPr/>
        <p:txBody>
          <a:bodyPr>
            <a:normAutofit fontScale="85000" lnSpcReduction="10000"/>
          </a:bodyPr>
          <a:lstStyle/>
          <a:p>
            <a:pPr fontAlgn="base"/>
            <a:r>
              <a:rPr lang="en-US" dirty="0"/>
              <a:t>Due to intrinsic nature of agricultural land and unattended sources of </a:t>
            </a:r>
            <a:r>
              <a:rPr lang="en-US" dirty="0" err="1"/>
              <a:t>heterogenity</a:t>
            </a:r>
            <a:r>
              <a:rPr lang="en-US" dirty="0"/>
              <a:t>, breeding materials are often tested under limited precision.</a:t>
            </a:r>
          </a:p>
          <a:p>
            <a:pPr fontAlgn="base"/>
            <a:r>
              <a:rPr lang="en-US" dirty="0" smtClean="0"/>
              <a:t>For </a:t>
            </a:r>
            <a:r>
              <a:rPr lang="en-US" dirty="0"/>
              <a:t>a plant breeding program, early testing problem is to have to reliably discriminate among a large number of genetic </a:t>
            </a:r>
            <a:r>
              <a:rPr lang="en-US" dirty="0" smtClean="0"/>
              <a:t>resources, which are yet to be multiplied for a more thorough multi-environment evaluation.</a:t>
            </a:r>
            <a:endParaRPr lang="en-US" dirty="0"/>
          </a:p>
          <a:p>
            <a:pPr fontAlgn="base"/>
            <a:r>
              <a:rPr lang="en-US" dirty="0"/>
              <a:t>An augmented design is where a randomized design trial having a certain fraction of the plots allocated to check cultivar is augmented with entries in some optimized design framework with partial or no replication at all (</a:t>
            </a:r>
            <a:r>
              <a:rPr lang="en-US" dirty="0" err="1"/>
              <a:t>Piepho</a:t>
            </a:r>
            <a:r>
              <a:rPr lang="en-US" dirty="0"/>
              <a:t> and Williams 2016; Federer and others 1994).</a:t>
            </a:r>
          </a:p>
          <a:p>
            <a:pPr fontAlgn="base"/>
            <a:r>
              <a:rPr lang="en-US" b="1" dirty="0" smtClean="0"/>
              <a:t>Augmented </a:t>
            </a:r>
            <a:r>
              <a:rPr lang="en-US" b="1" dirty="0"/>
              <a:t>Row-Column Design</a:t>
            </a:r>
            <a:r>
              <a:rPr lang="en-US" dirty="0"/>
              <a:t>, a much later addition, </a:t>
            </a:r>
            <a:r>
              <a:rPr lang="en-US" dirty="0" smtClean="0"/>
              <a:t>is a genre of optimal designs; </a:t>
            </a:r>
            <a:r>
              <a:rPr lang="en-US" dirty="0"/>
              <a:t>they allow </a:t>
            </a:r>
            <a:r>
              <a:rPr lang="en-US" dirty="0" smtClean="0"/>
              <a:t>testing of arbitrarily </a:t>
            </a:r>
            <a:r>
              <a:rPr lang="en-US" dirty="0"/>
              <a:t>large number of new </a:t>
            </a:r>
            <a:r>
              <a:rPr lang="en-US" dirty="0" smtClean="0"/>
              <a:t>cultivars, allow imposing a </a:t>
            </a:r>
            <a:r>
              <a:rPr lang="en-US" dirty="0"/>
              <a:t>range of </a:t>
            </a:r>
            <a:r>
              <a:rPr lang="en-US" dirty="0" smtClean="0"/>
              <a:t>different blocking structures for dealing </a:t>
            </a:r>
            <a:r>
              <a:rPr lang="en-US" dirty="0"/>
              <a:t>with additional </a:t>
            </a:r>
            <a:r>
              <a:rPr lang="en-US" dirty="0" smtClean="0"/>
              <a:t>forms </a:t>
            </a:r>
            <a:r>
              <a:rPr lang="en-US" dirty="0"/>
              <a:t>of </a:t>
            </a:r>
            <a:r>
              <a:rPr lang="en-US" dirty="0" smtClean="0"/>
              <a:t>field heterogeneities and also enables </a:t>
            </a:r>
            <a:r>
              <a:rPr lang="en-US" dirty="0"/>
              <a:t>robust fitting </a:t>
            </a:r>
            <a:r>
              <a:rPr lang="en-US" dirty="0" smtClean="0"/>
              <a:t>of parametric models.</a:t>
            </a:r>
            <a:endParaRPr lang="en-US" dirty="0"/>
          </a:p>
        </p:txBody>
      </p:sp>
    </p:spTree>
    <p:extLst>
      <p:ext uri="{BB962C8B-B14F-4D97-AF65-F5344CB8AC3E}">
        <p14:creationId xmlns:p14="http://schemas.microsoft.com/office/powerpoint/2010/main" val="346176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Problem statement</a:t>
            </a:r>
            <a:endParaRPr lang="en-US" b="1" dirty="0"/>
          </a:p>
        </p:txBody>
      </p:sp>
      <p:sp>
        <p:nvSpPr>
          <p:cNvPr id="3" name="Content Placeholder 2"/>
          <p:cNvSpPr>
            <a:spLocks noGrp="1"/>
          </p:cNvSpPr>
          <p:nvPr>
            <p:ph idx="1"/>
          </p:nvPr>
        </p:nvSpPr>
        <p:spPr/>
        <p:txBody>
          <a:bodyPr>
            <a:normAutofit/>
          </a:bodyPr>
          <a:lstStyle/>
          <a:p>
            <a:r>
              <a:rPr lang="en-US" dirty="0"/>
              <a:t>Post-anthesis foliar health could be a proxy for determining final grain yield as it has direct implication on grain filling behavior of a plant.</a:t>
            </a:r>
          </a:p>
          <a:p>
            <a:r>
              <a:rPr lang="en-US" dirty="0" smtClean="0"/>
              <a:t>Randomization </a:t>
            </a:r>
            <a:r>
              <a:rPr lang="en-US" dirty="0"/>
              <a:t>based experimental designs with multidimensional blocking </a:t>
            </a:r>
            <a:r>
              <a:rPr lang="en-US" dirty="0" smtClean="0"/>
              <a:t>structures </a:t>
            </a:r>
            <a:r>
              <a:rPr lang="en-US" dirty="0"/>
              <a:t>that </a:t>
            </a:r>
            <a:r>
              <a:rPr lang="en-US" dirty="0" smtClean="0"/>
              <a:t>accommodate </a:t>
            </a:r>
            <a:r>
              <a:rPr lang="en-US" dirty="0"/>
              <a:t>large number of treatment entries in a study, could provide an efficient alternative to traditional block designs </a:t>
            </a:r>
            <a:r>
              <a:rPr lang="en-US" dirty="0" smtClean="0"/>
              <a:t>for testing numerous entries with fewer number of checks.</a:t>
            </a:r>
          </a:p>
        </p:txBody>
      </p:sp>
    </p:spTree>
    <p:extLst>
      <p:ext uri="{BB962C8B-B14F-4D97-AF65-F5344CB8AC3E}">
        <p14:creationId xmlns:p14="http://schemas.microsoft.com/office/powerpoint/2010/main" val="2221880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Objectives</a:t>
            </a:r>
          </a:p>
        </p:txBody>
      </p:sp>
      <p:sp>
        <p:nvSpPr>
          <p:cNvPr id="3" name="Content Placeholder 2"/>
          <p:cNvSpPr>
            <a:spLocks noGrp="1"/>
          </p:cNvSpPr>
          <p:nvPr>
            <p:ph idx="1"/>
          </p:nvPr>
        </p:nvSpPr>
        <p:spPr/>
        <p:txBody>
          <a:bodyPr/>
          <a:lstStyle/>
          <a:p>
            <a:pPr lvl="0"/>
            <a:r>
              <a:rPr lang="en-US" dirty="0" smtClean="0"/>
              <a:t>To </a:t>
            </a:r>
            <a:r>
              <a:rPr lang="en-US" dirty="0"/>
              <a:t>identify </a:t>
            </a:r>
            <a:r>
              <a:rPr lang="en-US" dirty="0" smtClean="0"/>
              <a:t>post-</a:t>
            </a:r>
            <a:r>
              <a:rPr lang="en-US" dirty="0" err="1" smtClean="0"/>
              <a:t>anthesis</a:t>
            </a:r>
            <a:r>
              <a:rPr lang="en-US" dirty="0" smtClean="0"/>
              <a:t> </a:t>
            </a:r>
            <a:r>
              <a:rPr lang="en-US" dirty="0"/>
              <a:t>leaf health traits associated with yield</a:t>
            </a:r>
          </a:p>
          <a:p>
            <a:pPr lvl="0"/>
            <a:r>
              <a:rPr lang="en-US" dirty="0"/>
              <a:t>To </a:t>
            </a:r>
            <a:r>
              <a:rPr lang="en-US" dirty="0" smtClean="0"/>
              <a:t>analyze </a:t>
            </a:r>
            <a:r>
              <a:rPr lang="en-US" dirty="0"/>
              <a:t>association between the post-anthesis leaf health and yield and yield component, crop morphological and </a:t>
            </a:r>
            <a:r>
              <a:rPr lang="en-US" dirty="0" err="1"/>
              <a:t>phenological</a:t>
            </a:r>
            <a:r>
              <a:rPr lang="en-US" dirty="0"/>
              <a:t> traits</a:t>
            </a:r>
          </a:p>
          <a:p>
            <a:pPr lvl="0"/>
            <a:r>
              <a:rPr lang="en-US" dirty="0"/>
              <a:t>To formulate yield prediction model based on post-</a:t>
            </a:r>
            <a:r>
              <a:rPr lang="en-US" dirty="0" err="1"/>
              <a:t>anthesis</a:t>
            </a:r>
            <a:r>
              <a:rPr lang="en-US" dirty="0"/>
              <a:t> leaf health</a:t>
            </a:r>
          </a:p>
          <a:p>
            <a:pPr lvl="0"/>
            <a:r>
              <a:rPr lang="en-US" dirty="0"/>
              <a:t>To identify superior genotypes with favorable variation for leaf </a:t>
            </a:r>
            <a:r>
              <a:rPr lang="en-US" dirty="0" smtClean="0"/>
              <a:t>health</a:t>
            </a:r>
            <a:endParaRPr lang="en-US" dirty="0"/>
          </a:p>
        </p:txBody>
      </p:sp>
    </p:spTree>
    <p:extLst>
      <p:ext uri="{BB962C8B-B14F-4D97-AF65-F5344CB8AC3E}">
        <p14:creationId xmlns:p14="http://schemas.microsoft.com/office/powerpoint/2010/main" val="3200506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Materials and Methods: Trial setup</a:t>
            </a:r>
            <a:endParaRPr lang="en-US" b="1" dirty="0"/>
          </a:p>
        </p:txBody>
      </p:sp>
      <p:sp>
        <p:nvSpPr>
          <p:cNvPr id="3" name="Content Placeholder 2"/>
          <p:cNvSpPr>
            <a:spLocks noGrp="1"/>
          </p:cNvSpPr>
          <p:nvPr>
            <p:ph idx="1"/>
          </p:nvPr>
        </p:nvSpPr>
        <p:spPr/>
        <p:txBody>
          <a:bodyPr>
            <a:normAutofit lnSpcReduction="10000"/>
          </a:bodyPr>
          <a:lstStyle/>
          <a:p>
            <a:pPr fontAlgn="base"/>
            <a:r>
              <a:rPr lang="en-US" dirty="0" smtClean="0"/>
              <a:t>Conducted </a:t>
            </a:r>
            <a:r>
              <a:rPr lang="en-US" dirty="0"/>
              <a:t>under the natural </a:t>
            </a:r>
            <a:r>
              <a:rPr lang="en-US" dirty="0" smtClean="0"/>
              <a:t>epiphytotic condition </a:t>
            </a:r>
            <a:r>
              <a:rPr lang="en-US" dirty="0"/>
              <a:t>(Application of insecticidal sprays and disease checking sprays avoided.)</a:t>
            </a:r>
          </a:p>
          <a:p>
            <a:pPr fontAlgn="base"/>
            <a:r>
              <a:rPr lang="en-US" dirty="0" smtClean="0"/>
              <a:t>Irrigation scheduled </a:t>
            </a:r>
            <a:r>
              <a:rPr lang="en-US" dirty="0"/>
              <a:t>to best avoid pre-antheis moisture stress, as this has been implied in largest losses resulting in number of fertile florets and the final grain weight(Innes and Blackwell 1981).</a:t>
            </a:r>
          </a:p>
          <a:p>
            <a:pPr fontAlgn="base"/>
            <a:r>
              <a:rPr lang="en-US" dirty="0"/>
              <a:t>The dominant soil type of the study site is </a:t>
            </a:r>
            <a:r>
              <a:rPr lang="en-US" dirty="0" smtClean="0"/>
              <a:t>medium </a:t>
            </a:r>
            <a:r>
              <a:rPr lang="en-US" dirty="0"/>
              <a:t>to heavy textured loam</a:t>
            </a:r>
            <a:r>
              <a:rPr lang="en-US" dirty="0" smtClean="0"/>
              <a:t>.</a:t>
            </a:r>
          </a:p>
          <a:p>
            <a:pPr fontAlgn="base"/>
            <a:r>
              <a:rPr lang="en-US" dirty="0"/>
              <a:t>Dimensions of the </a:t>
            </a:r>
            <a:r>
              <a:rPr lang="en-US" dirty="0" smtClean="0"/>
              <a:t>field</a:t>
            </a:r>
          </a:p>
          <a:p>
            <a:pPr lvl="1" fontAlgn="base"/>
            <a:r>
              <a:rPr lang="en-US" dirty="0" smtClean="0"/>
              <a:t>Individual </a:t>
            </a:r>
            <a:r>
              <a:rPr lang="en-US" dirty="0"/>
              <a:t>plot size: 0.94 </a:t>
            </a:r>
            <a:r>
              <a:rPr lang="en-US" dirty="0" smtClean="0"/>
              <a:t>m</a:t>
            </a:r>
            <a:r>
              <a:rPr lang="en-US" baseline="30000" dirty="0" smtClean="0"/>
              <a:t>2</a:t>
            </a:r>
            <a:endParaRPr lang="en-US" dirty="0"/>
          </a:p>
          <a:p>
            <a:pPr lvl="1" fontAlgn="base"/>
            <a:r>
              <a:rPr lang="en-US" dirty="0"/>
              <a:t>Total Area: 351 </a:t>
            </a:r>
            <a:r>
              <a:rPr lang="en-US" dirty="0" smtClean="0"/>
              <a:t>m</a:t>
            </a:r>
            <a:r>
              <a:rPr lang="en-US" baseline="30000" dirty="0" smtClean="0"/>
              <a:t>2</a:t>
            </a:r>
            <a:endParaRPr lang="en-US" dirty="0"/>
          </a:p>
          <a:p>
            <a:pPr lvl="1" fontAlgn="base"/>
            <a:r>
              <a:rPr lang="en-US" dirty="0"/>
              <a:t>Net Plot Area: 225 </a:t>
            </a:r>
            <a:r>
              <a:rPr lang="en-US" dirty="0" smtClean="0"/>
              <a:t>m</a:t>
            </a:r>
            <a:r>
              <a:rPr lang="en-US" baseline="30000" dirty="0" smtClean="0"/>
              <a:t>2</a:t>
            </a:r>
            <a:endParaRPr lang="en-US" dirty="0"/>
          </a:p>
        </p:txBody>
      </p:sp>
    </p:spTree>
    <p:extLst>
      <p:ext uri="{BB962C8B-B14F-4D97-AF65-F5344CB8AC3E}">
        <p14:creationId xmlns:p14="http://schemas.microsoft.com/office/powerpoint/2010/main" val="2323817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Materials and Methods: Trial setup</a:t>
            </a:r>
          </a:p>
        </p:txBody>
      </p:sp>
      <p:sp>
        <p:nvSpPr>
          <p:cNvPr id="3" name="Content Placeholder 2"/>
          <p:cNvSpPr>
            <a:spLocks noGrp="1"/>
          </p:cNvSpPr>
          <p:nvPr>
            <p:ph idx="1"/>
          </p:nvPr>
        </p:nvSpPr>
        <p:spPr/>
        <p:txBody>
          <a:bodyPr>
            <a:normAutofit/>
          </a:bodyPr>
          <a:lstStyle/>
          <a:p>
            <a:r>
              <a:rPr lang="en-US" dirty="0"/>
              <a:t>Date of sowing: Nov 24, </a:t>
            </a:r>
            <a:r>
              <a:rPr lang="en-US" dirty="0" smtClean="0"/>
              <a:t>2016</a:t>
            </a:r>
            <a:endParaRPr lang="en-US" dirty="0"/>
          </a:p>
          <a:p>
            <a:r>
              <a:rPr lang="en-US" dirty="0"/>
              <a:t>Full rates of </a:t>
            </a:r>
            <a:r>
              <a:rPr lang="en-US" dirty="0" smtClean="0"/>
              <a:t>K</a:t>
            </a:r>
            <a:r>
              <a:rPr lang="en-US" baseline="-25000" dirty="0" smtClean="0"/>
              <a:t>2</a:t>
            </a:r>
            <a:r>
              <a:rPr lang="en-US" dirty="0" smtClean="0"/>
              <a:t>O </a:t>
            </a:r>
            <a:r>
              <a:rPr lang="en-US" dirty="0"/>
              <a:t>and </a:t>
            </a:r>
            <a:r>
              <a:rPr lang="en-US" dirty="0" smtClean="0"/>
              <a:t>P</a:t>
            </a:r>
            <a:r>
              <a:rPr lang="en-US" baseline="-25000" dirty="0" smtClean="0"/>
              <a:t>2</a:t>
            </a:r>
            <a:r>
              <a:rPr lang="en-US" dirty="0" smtClean="0"/>
              <a:t>O</a:t>
            </a:r>
            <a:r>
              <a:rPr lang="en-US" baseline="-25000" dirty="0" smtClean="0"/>
              <a:t>5</a:t>
            </a:r>
            <a:r>
              <a:rPr lang="en-US" dirty="0" smtClean="0"/>
              <a:t> </a:t>
            </a:r>
            <a:r>
              <a:rPr lang="en-US" dirty="0"/>
              <a:t>applied at the time of sowing.</a:t>
            </a:r>
          </a:p>
          <a:p>
            <a:r>
              <a:rPr lang="en-US" dirty="0"/>
              <a:t>Nitrogen applied in split doses(60 kg N ha−1 as basal and remaining 60 kg N ha−1 top dressed after irrigation</a:t>
            </a:r>
            <a:r>
              <a:rPr lang="en-US" dirty="0" smtClean="0"/>
              <a:t>.</a:t>
            </a:r>
            <a:endParaRPr lang="en-US" dirty="0"/>
          </a:p>
          <a:p>
            <a:r>
              <a:rPr lang="en-US" dirty="0"/>
              <a:t>Seed sown continuously within rows.</a:t>
            </a:r>
          </a:p>
          <a:p>
            <a:r>
              <a:rPr lang="en-US" dirty="0"/>
              <a:t>A row spacing of 25cm.</a:t>
            </a:r>
          </a:p>
          <a:p>
            <a:r>
              <a:rPr lang="en-US" dirty="0"/>
              <a:t>Sowing at a depth 3-5cm below the surface.</a:t>
            </a:r>
          </a:p>
          <a:p>
            <a:r>
              <a:rPr lang="en-US" dirty="0"/>
              <a:t>Weeding operations at least twice, interspersed throughout the growing season.</a:t>
            </a:r>
          </a:p>
        </p:txBody>
      </p:sp>
    </p:spTree>
    <p:extLst>
      <p:ext uri="{BB962C8B-B14F-4D97-AF65-F5344CB8AC3E}">
        <p14:creationId xmlns:p14="http://schemas.microsoft.com/office/powerpoint/2010/main" val="28579272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2857</Words>
  <Application>Microsoft Office PowerPoint</Application>
  <PresentationFormat>Widescreen</PresentationFormat>
  <Paragraphs>1221</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Cambria</vt:lpstr>
      <vt:lpstr>Cambria Math</vt:lpstr>
      <vt:lpstr>Mangal</vt:lpstr>
      <vt:lpstr>Times New Roman</vt:lpstr>
      <vt:lpstr>Office Theme</vt:lpstr>
      <vt:lpstr>PowerPoint Presentation</vt:lpstr>
      <vt:lpstr>POST-ANTHESIS LEAF HEALTH AS POTENTIAL DETERMINANT OF YIELD IN EARLY EVALUATION TRIAL OF WHEAT GENOTYPES</vt:lpstr>
      <vt:lpstr>Introduction: Leaf health</vt:lpstr>
      <vt:lpstr>Introduction: Leaf health</vt:lpstr>
      <vt:lpstr>Introduction: Spatial designs</vt:lpstr>
      <vt:lpstr>Problem statement</vt:lpstr>
      <vt:lpstr>Objectives</vt:lpstr>
      <vt:lpstr>Materials and Methods: Trial setup</vt:lpstr>
      <vt:lpstr>Materials and Methods: Trial setup</vt:lpstr>
      <vt:lpstr>Materials and Methods: Trial setup</vt:lpstr>
      <vt:lpstr>Materials and Methods: Study site temperature profile</vt:lpstr>
      <vt:lpstr>Materials and Methods: Randomized layout of the experimental design</vt:lpstr>
      <vt:lpstr>Materials and Methods: Statistical analysis</vt:lpstr>
      <vt:lpstr>Materials and Methods: Statistical analysis (…continued)</vt:lpstr>
      <vt:lpstr>Materials and Methods: Summary of check varieties used in Study</vt:lpstr>
      <vt:lpstr>Materials and Methods: Summary of check varieties used in Study</vt:lpstr>
      <vt:lpstr>Materials and Methods: Flag leaf health assessment</vt:lpstr>
      <vt:lpstr>Methods and Methodology: Flag leaf health assessment</vt:lpstr>
      <vt:lpstr>Methods and Methodology: Field records of crop yield, morphology, phenology, and soil and atmospheric conditions</vt:lpstr>
      <vt:lpstr>Results and Discussion: Yield and yield component traits</vt:lpstr>
      <vt:lpstr>PowerPoint Presentation</vt:lpstr>
      <vt:lpstr>PowerPoint Presentation</vt:lpstr>
      <vt:lpstr>PowerPoint Presentation</vt:lpstr>
      <vt:lpstr>PowerPoint Presentation</vt:lpstr>
      <vt:lpstr>Results and Discussion: Observed values versus genotypic BLUP comparison of yield</vt:lpstr>
      <vt:lpstr>Results and Discussion: Stepwise variable selection (Leaf health traits’ and check genotypes’ effects)</vt:lpstr>
      <vt:lpstr>Results and Discussion: Stepwise variable selection (Design and treatment entries’ effect)</vt:lpstr>
      <vt:lpstr>Results and Discussion: Pearson correlation coefficient between observed variables</vt:lpstr>
      <vt:lpstr>Results and Discussion: Dimension reduction</vt:lpstr>
      <vt:lpstr>Results and Discussion</vt:lpstr>
      <vt:lpstr>Conclusion</vt:lpstr>
      <vt:lpstr>Acknowledgements</vt:lpstr>
      <vt:lpstr>Field work glimpses</vt:lpstr>
      <vt:lpstr>Field work glimpses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POST-ANTHESIS LEAF HEALTH AS POTENTIAL DETERMINANT OF YIELD IN EARLY EVALUATION OF DIVERSE WHEAT GENOTYPES</dc:title>
  <dc:creator>Sangita Dhakal</dc:creator>
  <cp:lastModifiedBy>Sangita Dhakal</cp:lastModifiedBy>
  <cp:revision>83</cp:revision>
  <dcterms:created xsi:type="dcterms:W3CDTF">2018-06-05T00:44:56Z</dcterms:created>
  <dcterms:modified xsi:type="dcterms:W3CDTF">2018-06-06T01:39:32Z</dcterms:modified>
</cp:coreProperties>
</file>